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9" r:id="rId5"/>
    <p:sldId id="262" r:id="rId6"/>
    <p:sldId id="258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9" r:id="rId18"/>
    <p:sldId id="276" r:id="rId19"/>
    <p:sldId id="273" r:id="rId20"/>
    <p:sldId id="280" r:id="rId21"/>
    <p:sldId id="278" r:id="rId22"/>
    <p:sldId id="274" r:id="rId23"/>
    <p:sldId id="284" r:id="rId24"/>
    <p:sldId id="281" r:id="rId25"/>
    <p:sldId id="282" r:id="rId26"/>
    <p:sldId id="283" r:id="rId27"/>
    <p:sldId id="275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Class &amp; Object Diagrams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0668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Unit-III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Part </a:t>
            </a:r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Class diagrams commonly contains the following things: </a:t>
            </a:r>
            <a:r>
              <a:rPr lang="en-US" dirty="0" smtClean="0">
                <a:solidFill>
                  <a:srgbClr val="FF0000"/>
                </a:solidFill>
              </a:rPr>
              <a:t>Classes, Interfaces, Collaborations, Dependency, generalization, and association relationships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Like all other diagrams, class diagrams </a:t>
            </a:r>
            <a:r>
              <a:rPr lang="en-US" dirty="0" smtClean="0">
                <a:solidFill>
                  <a:srgbClr val="FF0000"/>
                </a:solidFill>
              </a:rPr>
              <a:t>may contain notes and constraints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Class diagrams </a:t>
            </a:r>
            <a:r>
              <a:rPr lang="en-US" dirty="0" smtClean="0">
                <a:solidFill>
                  <a:srgbClr val="FF0000"/>
                </a:solidFill>
              </a:rPr>
              <a:t>may also contain packages or subsystems</a:t>
            </a:r>
            <a:r>
              <a:rPr lang="en-US" dirty="0" smtClean="0"/>
              <a:t>, both of which are used to group elements of your model into larger chunks.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Common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You use class diagrams to model the static design view of a system.</a:t>
            </a:r>
          </a:p>
          <a:p>
            <a:pPr algn="just"/>
            <a:r>
              <a:rPr lang="en-US" dirty="0" smtClean="0"/>
              <a:t>This view primarily supports the functional requirements of a system - </a:t>
            </a:r>
            <a:r>
              <a:rPr lang="en-US" dirty="0" smtClean="0">
                <a:solidFill>
                  <a:srgbClr val="FF0000"/>
                </a:solidFill>
              </a:rPr>
              <a:t>it services the system should provide to its end users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When you model the static design view of a system, you'll typically use class diagrams in one of </a:t>
            </a:r>
            <a:r>
              <a:rPr lang="en-US" dirty="0" smtClean="0">
                <a:solidFill>
                  <a:srgbClr val="FF0000"/>
                </a:solidFill>
              </a:rPr>
              <a:t>three</a:t>
            </a:r>
            <a:r>
              <a:rPr lang="en-US" dirty="0" smtClean="0"/>
              <a:t> ways.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1. To model the vocabulary of a system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Modeling the vocabulary of a system involves making a decision about which abstractions are a part of the system under consideration and which fall outside its boundaries.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2. To model simple collaborations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collaboration is a society of classes, interfaces, and other elements that work together to provide some cooperative behavior that's bigger than the sum of all the elements.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3. To model a logical database schema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Think of a schema as the blueprint for the conceptual design of a database.</a:t>
            </a:r>
          </a:p>
          <a:p>
            <a:pPr algn="just"/>
            <a:r>
              <a:rPr lang="en-US" dirty="0" smtClean="0"/>
              <a:t>In many domains, you'll want to store persistent information in a relational database or in an object-oriented database.</a:t>
            </a:r>
          </a:p>
          <a:p>
            <a:pPr algn="just"/>
            <a:r>
              <a:rPr lang="en-US" dirty="0" smtClean="0"/>
              <a:t>You can model schemas for these databases using class diagrams.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Common Modeling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	There are three types of modeling techniques for classes.</a:t>
            </a:r>
            <a:endParaRPr lang="en-US" dirty="0" smtClean="0"/>
          </a:p>
          <a:p>
            <a:pPr algn="just"/>
            <a:r>
              <a:rPr lang="en-US" dirty="0" smtClean="0"/>
              <a:t>Modeling Simple Collaborations</a:t>
            </a:r>
          </a:p>
          <a:p>
            <a:pPr algn="just"/>
            <a:r>
              <a:rPr lang="en-US" dirty="0" smtClean="0"/>
              <a:t>Modeling a Logical Database Schema</a:t>
            </a:r>
          </a:p>
          <a:p>
            <a:pPr algn="just"/>
            <a:r>
              <a:rPr lang="en-US" dirty="0" smtClean="0"/>
              <a:t>Forward and Reverse Engineering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Simple Collaborations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To model a collaboration,</a:t>
            </a:r>
          </a:p>
          <a:p>
            <a:pPr algn="just"/>
            <a:r>
              <a:rPr lang="en-US" dirty="0" smtClean="0"/>
              <a:t>Identify the function or behavior of the part of a system you would like to model.</a:t>
            </a:r>
          </a:p>
          <a:p>
            <a:pPr algn="just"/>
            <a:r>
              <a:rPr lang="en-US" dirty="0" smtClean="0"/>
              <a:t>For each function or mechanism identify the classes, interfaces, collaborations and relationships between them.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Simple Collaborations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Use scenarios (sequence of activities) to walk through these things. You may find new things or find that existing things are semantically wrong.</a:t>
            </a:r>
          </a:p>
          <a:p>
            <a:pPr algn="just"/>
            <a:r>
              <a:rPr lang="en-US" dirty="0" smtClean="0"/>
              <a:t>Populate the things found in the above steps. For example, take a class and fill its responsibilities. Now, convert these responsibilities into attributes and operations.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Simple Collaborations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524000"/>
            <a:ext cx="4771512" cy="4723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Modeling a Logical Database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To model a schema,</a:t>
            </a:r>
          </a:p>
          <a:p>
            <a:pPr algn="just"/>
            <a:r>
              <a:rPr lang="en-US" dirty="0" smtClean="0"/>
              <a:t>Identify the classes whose state must be saved over the lifetime of the application.</a:t>
            </a:r>
          </a:p>
          <a:p>
            <a:pPr algn="just"/>
            <a:r>
              <a:rPr lang="en-US" dirty="0" smtClean="0"/>
              <a:t>Create a class diagram and mark these classes as persistent by using tagged values.</a:t>
            </a:r>
          </a:p>
          <a:p>
            <a:pPr algn="just"/>
            <a:r>
              <a:rPr lang="en-US" dirty="0" smtClean="0"/>
              <a:t>Provide the structural details for these classes like the attributes, associations with other classes and the multiplicity.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Class Diagrams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Modeling a Logical Database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Minimize the common patterns which complicate the physical database design like cyclic associations, one-to-one associations and n-</a:t>
            </a:r>
            <a:r>
              <a:rPr lang="en-US" dirty="0" err="1" smtClean="0"/>
              <a:t>ary</a:t>
            </a:r>
            <a:r>
              <a:rPr lang="en-US" dirty="0" smtClean="0"/>
              <a:t> associations.</a:t>
            </a:r>
          </a:p>
          <a:p>
            <a:pPr algn="just"/>
            <a:r>
              <a:rPr lang="en-US" dirty="0" smtClean="0"/>
              <a:t>Provide the behavior for these classes by listing out the operations that are important for data access and integrity.</a:t>
            </a:r>
          </a:p>
          <a:p>
            <a:pPr algn="just"/>
            <a:r>
              <a:rPr lang="en-US" dirty="0" smtClean="0"/>
              <a:t>Wherever possible, use tools to convert the logical design to physical design.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Modeling a Logical Database Schema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399" y="1906822"/>
            <a:ext cx="4992773" cy="3884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Forward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solidFill>
                  <a:srgbClr val="FF0000"/>
                </a:solidFill>
              </a:rPr>
              <a:t>Forward engineering </a:t>
            </a:r>
            <a:r>
              <a:rPr lang="en-US" dirty="0" smtClean="0"/>
              <a:t>is the process of transforming a model into code through a mapping to an implementation language. </a:t>
            </a:r>
          </a:p>
          <a:p>
            <a:pPr algn="just"/>
            <a:r>
              <a:rPr lang="en-US" dirty="0" smtClean="0"/>
              <a:t>Forward engineering results in a </a:t>
            </a:r>
            <a:r>
              <a:rPr lang="en-US" dirty="0" smtClean="0">
                <a:solidFill>
                  <a:srgbClr val="FF0000"/>
                </a:solidFill>
              </a:rPr>
              <a:t>loss of information</a:t>
            </a:r>
            <a:r>
              <a:rPr lang="en-US" dirty="0" smtClean="0"/>
              <a:t>, because models written in the UML are semantically richer than any current object-oriented programming language.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Forward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	To forward engineer a class diagram,</a:t>
            </a:r>
          </a:p>
          <a:p>
            <a:pPr algn="just"/>
            <a:r>
              <a:rPr lang="en-US" dirty="0" smtClean="0"/>
              <a:t>Identify the rules for mapping to your implementation language or languages of choice.</a:t>
            </a:r>
          </a:p>
          <a:p>
            <a:pPr algn="just"/>
            <a:r>
              <a:rPr lang="en-US" dirty="0" smtClean="0"/>
              <a:t>Choose your language based on the dependency of the semantics of the language. </a:t>
            </a:r>
            <a:r>
              <a:rPr lang="en-US" dirty="0" smtClean="0">
                <a:solidFill>
                  <a:srgbClr val="FF0000"/>
                </a:solidFill>
              </a:rPr>
              <a:t>For example</a:t>
            </a:r>
            <a:r>
              <a:rPr lang="en-US" dirty="0" smtClean="0"/>
              <a:t>, UML supports multiple inheritance, but some programming languages might not allow this.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Forward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Use tagged values to specify the target language.</a:t>
            </a:r>
          </a:p>
          <a:p>
            <a:pPr algn="just"/>
            <a:r>
              <a:rPr lang="en-US" dirty="0" smtClean="0"/>
              <a:t>Use tools to convert your models to code.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Forward Engineering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054954"/>
            <a:ext cx="5173518" cy="350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Forward Engineering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600" dirty="0" smtClean="0">
                <a:solidFill>
                  <a:srgbClr val="FF0000"/>
                </a:solidFill>
              </a:rPr>
              <a:t>Forward engineering the class </a:t>
            </a:r>
            <a:r>
              <a:rPr lang="en-US" sz="3600" dirty="0" err="1" smtClean="0">
                <a:solidFill>
                  <a:srgbClr val="FF0000"/>
                </a:solidFill>
              </a:rPr>
              <a:t>EventHandler</a:t>
            </a:r>
            <a:r>
              <a:rPr lang="en-US" sz="3600" dirty="0" smtClean="0">
                <a:solidFill>
                  <a:srgbClr val="FF0000"/>
                </a:solidFill>
              </a:rPr>
              <a:t> yields the following code.</a:t>
            </a:r>
          </a:p>
          <a:p>
            <a:pPr>
              <a:buNone/>
            </a:pPr>
            <a:r>
              <a:rPr lang="en-US" sz="3600" dirty="0" smtClean="0"/>
              <a:t>public abstract class </a:t>
            </a:r>
            <a:r>
              <a:rPr lang="en-US" sz="3600" dirty="0" err="1" smtClean="0"/>
              <a:t>EventHandler</a:t>
            </a:r>
            <a:r>
              <a:rPr lang="en-US" sz="3600" dirty="0" smtClean="0"/>
              <a:t> </a:t>
            </a:r>
          </a:p>
          <a:p>
            <a:pPr>
              <a:buNone/>
            </a:pPr>
            <a:r>
              <a:rPr lang="en-US" sz="3600" dirty="0" smtClean="0"/>
              <a:t>{</a:t>
            </a:r>
          </a:p>
          <a:p>
            <a:pPr>
              <a:buNone/>
            </a:pPr>
            <a:r>
              <a:rPr lang="en-US" sz="3600" dirty="0" err="1" smtClean="0"/>
              <a:t>EventHandler</a:t>
            </a:r>
            <a:r>
              <a:rPr lang="en-US" sz="3600" dirty="0" smtClean="0"/>
              <a:t> successor;</a:t>
            </a:r>
          </a:p>
          <a:p>
            <a:pPr>
              <a:buNone/>
            </a:pPr>
            <a:r>
              <a:rPr lang="en-US" sz="3600" dirty="0" smtClean="0"/>
              <a:t>private </a:t>
            </a:r>
            <a:r>
              <a:rPr lang="en-US" sz="3600" dirty="0" err="1" smtClean="0"/>
              <a:t>int</a:t>
            </a:r>
            <a:r>
              <a:rPr lang="en-US" sz="3600" dirty="0" smtClean="0"/>
              <a:t> </a:t>
            </a:r>
            <a:r>
              <a:rPr lang="en-US" sz="3600" dirty="0" err="1" smtClean="0"/>
              <a:t>currentEventID</a:t>
            </a:r>
            <a:r>
              <a:rPr lang="en-US" sz="3600" dirty="0" smtClean="0"/>
              <a:t>;</a:t>
            </a:r>
          </a:p>
          <a:p>
            <a:pPr>
              <a:buNone/>
            </a:pPr>
            <a:r>
              <a:rPr lang="en-US" sz="3600" dirty="0" smtClean="0"/>
              <a:t>private String source;</a:t>
            </a:r>
          </a:p>
          <a:p>
            <a:pPr>
              <a:buNone/>
            </a:pPr>
            <a:r>
              <a:rPr lang="en-US" sz="3600" dirty="0" err="1" smtClean="0"/>
              <a:t>EventHandler</a:t>
            </a:r>
            <a:r>
              <a:rPr lang="en-US" sz="3600" dirty="0" smtClean="0"/>
              <a:t>() </a:t>
            </a:r>
          </a:p>
          <a:p>
            <a:pPr>
              <a:buNone/>
            </a:pPr>
            <a:r>
              <a:rPr lang="en-US" sz="3600" dirty="0" smtClean="0"/>
              <a:t>{</a:t>
            </a:r>
          </a:p>
          <a:p>
            <a:pPr>
              <a:buNone/>
            </a:pPr>
            <a:r>
              <a:rPr lang="en-US" sz="3600" dirty="0" smtClean="0"/>
              <a:t>…….</a:t>
            </a:r>
          </a:p>
          <a:p>
            <a:pPr>
              <a:buNone/>
            </a:pPr>
            <a:r>
              <a:rPr lang="en-US" sz="3600" dirty="0" smtClean="0"/>
              <a:t>…….</a:t>
            </a:r>
          </a:p>
          <a:p>
            <a:pPr>
              <a:buNone/>
            </a:pPr>
            <a:r>
              <a:rPr lang="en-US" sz="3600" dirty="0" smtClean="0"/>
              <a:t>}</a:t>
            </a:r>
          </a:p>
          <a:p>
            <a:pPr>
              <a:buNone/>
            </a:pPr>
            <a:r>
              <a:rPr lang="en-US" sz="3600" dirty="0" smtClean="0"/>
              <a:t>public void </a:t>
            </a:r>
            <a:r>
              <a:rPr lang="en-US" sz="3600" dirty="0" err="1" smtClean="0"/>
              <a:t>handleRequest</a:t>
            </a:r>
            <a:r>
              <a:rPr lang="en-US" sz="3600" dirty="0" smtClean="0"/>
              <a:t>() </a:t>
            </a:r>
          </a:p>
          <a:p>
            <a:pPr>
              <a:buNone/>
            </a:pPr>
            <a:r>
              <a:rPr lang="en-US" sz="3600" dirty="0" smtClean="0"/>
              <a:t>{</a:t>
            </a:r>
          </a:p>
          <a:p>
            <a:pPr>
              <a:buNone/>
            </a:pPr>
            <a:r>
              <a:rPr lang="en-US" sz="3600" dirty="0" smtClean="0"/>
              <a:t>……</a:t>
            </a:r>
          </a:p>
          <a:p>
            <a:pPr>
              <a:buNone/>
            </a:pPr>
            <a:r>
              <a:rPr lang="en-US" sz="3600" dirty="0" smtClean="0"/>
              <a:t>……</a:t>
            </a:r>
          </a:p>
          <a:p>
            <a:pPr>
              <a:buNone/>
            </a:pPr>
            <a:r>
              <a:rPr lang="en-US" sz="3600" dirty="0" smtClean="0"/>
              <a:t>}</a:t>
            </a:r>
          </a:p>
          <a:p>
            <a:pPr>
              <a:buNone/>
            </a:pPr>
            <a:r>
              <a:rPr lang="en-US" sz="3600" dirty="0" smtClean="0"/>
              <a:t>}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Reverse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i="1" dirty="0" smtClean="0">
                <a:solidFill>
                  <a:srgbClr val="FF0000"/>
                </a:solidFill>
              </a:rPr>
              <a:t>Reverse engineering </a:t>
            </a:r>
            <a:r>
              <a:rPr lang="en-US" dirty="0" smtClean="0"/>
              <a:t>is the process of transforming code into a model through a mapping from a specific implementation language.</a:t>
            </a:r>
          </a:p>
          <a:p>
            <a:pPr algn="just"/>
            <a:r>
              <a:rPr lang="en-US" dirty="0" smtClean="0"/>
              <a:t>Reverse engineering is incomplete.</a:t>
            </a:r>
          </a:p>
          <a:p>
            <a:pPr algn="just"/>
            <a:r>
              <a:rPr lang="en-US" dirty="0" smtClean="0"/>
              <a:t>There is a loss of information when forward engineering models into code, and so you can't completely recreate a model from code.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Reverse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b="1" smtClean="0">
                <a:solidFill>
                  <a:srgbClr val="FF0000"/>
                </a:solidFill>
              </a:rPr>
              <a:t>	To </a:t>
            </a:r>
            <a:r>
              <a:rPr lang="en-US" b="1" dirty="0" smtClean="0">
                <a:solidFill>
                  <a:srgbClr val="FF0000"/>
                </a:solidFill>
              </a:rPr>
              <a:t>reverse engineer a class diagram,</a:t>
            </a:r>
          </a:p>
          <a:p>
            <a:pPr algn="just"/>
            <a:r>
              <a:rPr lang="en-US" dirty="0" smtClean="0"/>
              <a:t>Identify the rules for mapping from your implementation language or languages of choice.</a:t>
            </a:r>
          </a:p>
          <a:p>
            <a:pPr algn="just"/>
            <a:r>
              <a:rPr lang="en-US" dirty="0" smtClean="0"/>
              <a:t>Using a tool, point to the code you'd like to reverse engineer. Use your tool to generate a new model or modify an existing one that was previously forward engineered.</a:t>
            </a:r>
          </a:p>
          <a:p>
            <a:pPr algn="just"/>
            <a:r>
              <a:rPr lang="en-US" dirty="0" smtClean="0"/>
              <a:t>Using your tool, create a class diagram by querying the model.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Topics to be covered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</a:p>
          <a:p>
            <a:r>
              <a:rPr lang="en-US" dirty="0" smtClean="0"/>
              <a:t>Terms and Concepts</a:t>
            </a:r>
          </a:p>
          <a:p>
            <a:r>
              <a:rPr lang="en-US" dirty="0" smtClean="0"/>
              <a:t>Common Modeling Techniques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Class diagrams are the most common diagram found in modeling object- oriented systems.</a:t>
            </a:r>
          </a:p>
          <a:p>
            <a:pPr algn="just"/>
            <a:r>
              <a:rPr lang="en-US" dirty="0" smtClean="0"/>
              <a:t>A class diagram shows a set of classes, interfaces, and collaborations and their relationships.</a:t>
            </a:r>
          </a:p>
          <a:p>
            <a:pPr algn="just"/>
            <a:r>
              <a:rPr lang="en-US" dirty="0" smtClean="0"/>
              <a:t>A class diagram is used to model the </a:t>
            </a:r>
            <a:r>
              <a:rPr lang="en-US" dirty="0" smtClean="0">
                <a:solidFill>
                  <a:srgbClr val="FF0000"/>
                </a:solidFill>
              </a:rPr>
              <a:t>static design view</a:t>
            </a:r>
            <a:r>
              <a:rPr lang="en-US" dirty="0" smtClean="0"/>
              <a:t> of the system.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Class diagrams are also the foundation for a couple of related diagrams: </a:t>
            </a:r>
            <a:r>
              <a:rPr lang="en-US" dirty="0" smtClean="0">
                <a:solidFill>
                  <a:srgbClr val="FF0000"/>
                </a:solidFill>
              </a:rPr>
              <a:t>component diagrams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deployment diagrams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Class diagrams are important not only for </a:t>
            </a:r>
            <a:r>
              <a:rPr lang="en-US" dirty="0" smtClean="0">
                <a:solidFill>
                  <a:srgbClr val="FF0000"/>
                </a:solidFill>
              </a:rPr>
              <a:t>visualizing, specifying, and documenting structural models</a:t>
            </a:r>
            <a:r>
              <a:rPr lang="en-US" dirty="0" smtClean="0"/>
              <a:t>, but also for </a:t>
            </a:r>
            <a:r>
              <a:rPr lang="en-US" dirty="0" smtClean="0">
                <a:solidFill>
                  <a:srgbClr val="FF0000"/>
                </a:solidFill>
              </a:rPr>
              <a:t>constructing executable systems through forward and reverse engineering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Building software has much the same characteristics  of building a house except that, given the fluidity of software, you have the ability to define your own basic building blocks from scratch.</a:t>
            </a:r>
          </a:p>
          <a:p>
            <a:pPr algn="just"/>
            <a:r>
              <a:rPr lang="en-US" dirty="0" smtClean="0"/>
              <a:t>We use class diagrams to visualize the static aspects of these building blocks and their relationships and to specify their details for construction.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7373" y="1371600"/>
            <a:ext cx="47625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Terms and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</a:t>
            </a:r>
            <a:r>
              <a:rPr lang="en-US" i="1" dirty="0" smtClean="0">
                <a:solidFill>
                  <a:srgbClr val="FF0000"/>
                </a:solidFill>
              </a:rPr>
              <a:t>class diagram</a:t>
            </a:r>
            <a:r>
              <a:rPr lang="en-US" i="1" dirty="0" smtClean="0"/>
              <a:t> </a:t>
            </a:r>
            <a:r>
              <a:rPr lang="en-US" dirty="0" smtClean="0"/>
              <a:t>is a diagram that shows a set of classes, interfaces, and collaborations and their relationships.</a:t>
            </a:r>
          </a:p>
          <a:p>
            <a:pPr algn="just"/>
            <a:r>
              <a:rPr lang="en-US" dirty="0" smtClean="0"/>
              <a:t>Graphically, a class diagram is a </a:t>
            </a:r>
            <a:r>
              <a:rPr lang="en-US" dirty="0" smtClean="0">
                <a:solidFill>
                  <a:srgbClr val="FF0000"/>
                </a:solidFill>
              </a:rPr>
              <a:t>collection of vertices and arcs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Common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</a:t>
            </a:r>
            <a:r>
              <a:rPr lang="en-US" i="1" dirty="0" smtClean="0">
                <a:solidFill>
                  <a:srgbClr val="FF0000"/>
                </a:solidFill>
              </a:rPr>
              <a:t>class diagram </a:t>
            </a:r>
            <a:r>
              <a:rPr lang="en-US" dirty="0" smtClean="0"/>
              <a:t>is just a special kind of diagram and </a:t>
            </a:r>
            <a:r>
              <a:rPr lang="en-US" dirty="0" smtClean="0">
                <a:solidFill>
                  <a:srgbClr val="FF0000"/>
                </a:solidFill>
              </a:rPr>
              <a:t>shares the same common properties as do all other diagrams </a:t>
            </a:r>
            <a:r>
              <a:rPr lang="en-US" dirty="0" smtClean="0"/>
              <a:t>- a name and graphical content that are a projection into a model.</a:t>
            </a:r>
          </a:p>
          <a:p>
            <a:pPr algn="just"/>
            <a:r>
              <a:rPr lang="en-US" dirty="0" smtClean="0"/>
              <a:t>What distinguishes a class diagram from all other kinds of diagrams is its particular content.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779</Words>
  <Application>Microsoft Office PowerPoint</Application>
  <PresentationFormat>On-screen Show (4:3)</PresentationFormat>
  <Paragraphs>102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Class &amp; Object Diagrams</vt:lpstr>
      <vt:lpstr>Class Diagrams</vt:lpstr>
      <vt:lpstr>Topics to be covered</vt:lpstr>
      <vt:lpstr>Introduction</vt:lpstr>
      <vt:lpstr>Introduction</vt:lpstr>
      <vt:lpstr>Getting Started</vt:lpstr>
      <vt:lpstr>Getting Started</vt:lpstr>
      <vt:lpstr>Terms and Concepts</vt:lpstr>
      <vt:lpstr>Common Properties</vt:lpstr>
      <vt:lpstr>Contents</vt:lpstr>
      <vt:lpstr>Common Uses</vt:lpstr>
      <vt:lpstr>1. To model the vocabulary of a system</vt:lpstr>
      <vt:lpstr>2. To model simple collaborations</vt:lpstr>
      <vt:lpstr>3. To model a logical database schema</vt:lpstr>
      <vt:lpstr>Common Modeling Techniques</vt:lpstr>
      <vt:lpstr>Modeling Simple Collaborations</vt:lpstr>
      <vt:lpstr>Modeling Simple Collaborations</vt:lpstr>
      <vt:lpstr>Modeling Simple Collaborations</vt:lpstr>
      <vt:lpstr>Modeling a Logical Database Schema</vt:lpstr>
      <vt:lpstr>Modeling a Logical Database Schema</vt:lpstr>
      <vt:lpstr>Modeling a Logical Database Schema</vt:lpstr>
      <vt:lpstr>Forward Engineering</vt:lpstr>
      <vt:lpstr>Forward Engineering</vt:lpstr>
      <vt:lpstr>Forward Engineering</vt:lpstr>
      <vt:lpstr>Forward Engineering</vt:lpstr>
      <vt:lpstr>Forward Engineering</vt:lpstr>
      <vt:lpstr>Reverse Engineering</vt:lpstr>
      <vt:lpstr>Reverse Engineering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&amp; Object Diagrams</dc:title>
  <dc:creator>AVINASH</dc:creator>
  <cp:lastModifiedBy>AVINASH</cp:lastModifiedBy>
  <cp:revision>87</cp:revision>
  <dcterms:created xsi:type="dcterms:W3CDTF">2006-08-16T00:00:00Z</dcterms:created>
  <dcterms:modified xsi:type="dcterms:W3CDTF">2023-10-06T05:54:19Z</dcterms:modified>
</cp:coreProperties>
</file>