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3" r:id="rId8"/>
    <p:sldId id="264" r:id="rId9"/>
    <p:sldId id="265" r:id="rId10"/>
    <p:sldId id="281" r:id="rId11"/>
    <p:sldId id="266" r:id="rId12"/>
    <p:sldId id="267" r:id="rId13"/>
    <p:sldId id="282" r:id="rId14"/>
    <p:sldId id="268" r:id="rId15"/>
    <p:sldId id="269" r:id="rId16"/>
    <p:sldId id="270" r:id="rId17"/>
    <p:sldId id="283" r:id="rId18"/>
    <p:sldId id="271" r:id="rId19"/>
    <p:sldId id="272" r:id="rId20"/>
    <p:sldId id="274" r:id="rId21"/>
    <p:sldId id="273" r:id="rId22"/>
    <p:sldId id="275" r:id="rId23"/>
    <p:sldId id="276" r:id="rId24"/>
    <p:sldId id="277" r:id="rId25"/>
    <p:sldId id="278" r:id="rId26"/>
    <p:sldId id="28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Packages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Owned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A package forms a namespace, which means that elements of the same kind must be named uniquely within the context of its enclosing package.</a:t>
            </a:r>
          </a:p>
          <a:p>
            <a:pPr algn="just"/>
            <a:r>
              <a:rPr lang="en-US" dirty="0" smtClean="0"/>
              <a:t>Elements of different kinds may have the same name within a package.</a:t>
            </a:r>
          </a:p>
          <a:p>
            <a:pPr algn="just"/>
            <a:r>
              <a:rPr lang="en-US" dirty="0" smtClean="0"/>
              <a:t>Packages may own other packages. This means that it's possible to decompose your models hierarchically.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Owned Elements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447800"/>
            <a:ext cx="7105952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Visibility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You can control the visibility of the elements owned by a package just as you can control the visibility of the attributes and operations owned by a class.</a:t>
            </a:r>
          </a:p>
          <a:p>
            <a:pPr algn="just"/>
            <a:r>
              <a:rPr lang="en-US" dirty="0" smtClean="0"/>
              <a:t>An element owned by a package is </a:t>
            </a:r>
            <a:r>
              <a:rPr lang="en-US" dirty="0" smtClean="0">
                <a:solidFill>
                  <a:srgbClr val="FF0000"/>
                </a:solidFill>
              </a:rPr>
              <a:t>public</a:t>
            </a:r>
            <a:r>
              <a:rPr lang="en-US" dirty="0" smtClean="0"/>
              <a:t>, which means that it is visible to the contents of any package that imports the element's enclosing package.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Protected</a:t>
            </a:r>
            <a:r>
              <a:rPr lang="en-US" dirty="0" smtClean="0"/>
              <a:t> elements can only be seen by children.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Private</a:t>
            </a:r>
            <a:r>
              <a:rPr lang="en-US" dirty="0" smtClean="0"/>
              <a:t> elements cannot be seen outside the package in which they are declared.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Visibility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You specify the visibility of an element owned by a package by prefixing the element's name with an appropriate visibility symbol.</a:t>
            </a:r>
          </a:p>
          <a:p>
            <a:pPr algn="just"/>
            <a:r>
              <a:rPr lang="en-US" dirty="0" smtClean="0"/>
              <a:t>You can designate an element as </a:t>
            </a:r>
            <a:r>
              <a:rPr lang="en-US" dirty="0" smtClean="0">
                <a:solidFill>
                  <a:srgbClr val="FF0000"/>
                </a:solidFill>
              </a:rPr>
              <a:t>public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protected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private</a:t>
            </a:r>
            <a:r>
              <a:rPr lang="en-US" dirty="0" smtClean="0"/>
              <a:t>, rendered by prefixing the element's name with </a:t>
            </a:r>
            <a:r>
              <a:rPr lang="en-US" dirty="0" smtClean="0">
                <a:solidFill>
                  <a:srgbClr val="FF0000"/>
                </a:solidFill>
              </a:rPr>
              <a:t>+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#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–</a:t>
            </a:r>
            <a:r>
              <a:rPr lang="en-US" dirty="0" smtClean="0"/>
              <a:t> symbols, respectively.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Protected</a:t>
            </a:r>
            <a:r>
              <a:rPr lang="en-US" dirty="0" smtClean="0"/>
              <a:t> elements are </a:t>
            </a:r>
            <a:r>
              <a:rPr lang="en-US" dirty="0" smtClean="0">
                <a:solidFill>
                  <a:srgbClr val="FF0000"/>
                </a:solidFill>
              </a:rPr>
              <a:t>visible</a:t>
            </a:r>
            <a:r>
              <a:rPr lang="en-US" dirty="0" smtClean="0"/>
              <a:t> only to </a:t>
            </a:r>
            <a:r>
              <a:rPr lang="en-US" dirty="0" smtClean="0">
                <a:solidFill>
                  <a:srgbClr val="FF0000"/>
                </a:solidFill>
              </a:rPr>
              <a:t>packages that inherit from another package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Private</a:t>
            </a:r>
            <a:r>
              <a:rPr lang="en-US" dirty="0" smtClean="0"/>
              <a:t> elements are </a:t>
            </a:r>
            <a:r>
              <a:rPr lang="en-US" dirty="0" smtClean="0">
                <a:solidFill>
                  <a:srgbClr val="FF0000"/>
                </a:solidFill>
              </a:rPr>
              <a:t>not visible</a:t>
            </a:r>
            <a:r>
              <a:rPr lang="en-US" dirty="0" smtClean="0"/>
              <a:t> outside the package at all.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Importing and Exporting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Importing grants a </a:t>
            </a:r>
            <a:r>
              <a:rPr lang="en-US" dirty="0" smtClean="0">
                <a:solidFill>
                  <a:srgbClr val="FF0000"/>
                </a:solidFill>
              </a:rPr>
              <a:t>one-way permission </a:t>
            </a:r>
            <a:r>
              <a:rPr lang="en-US" dirty="0" smtClean="0"/>
              <a:t>for the elements in one package to access the elements in another package.</a:t>
            </a:r>
          </a:p>
          <a:p>
            <a:pPr algn="just"/>
            <a:r>
              <a:rPr lang="en-US" dirty="0" smtClean="0"/>
              <a:t>In the UML, you model an import relationship as a dependency adorned with the stereotype </a:t>
            </a:r>
            <a:r>
              <a:rPr lang="en-US" dirty="0" smtClean="0">
                <a:solidFill>
                  <a:srgbClr val="FF0000"/>
                </a:solidFill>
              </a:rPr>
              <a:t>import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By packaging your abstractions into meaningful chunks and then controlling their access by importing, you can control the complexity of large numbers of abstractions.</a:t>
            </a:r>
          </a:p>
          <a:p>
            <a:pPr algn="just"/>
            <a:r>
              <a:rPr lang="en-US" dirty="0" smtClean="0"/>
              <a:t>The public parts of a package are called its </a:t>
            </a:r>
            <a:r>
              <a:rPr lang="en-US" dirty="0" smtClean="0">
                <a:solidFill>
                  <a:srgbClr val="FF0000"/>
                </a:solidFill>
              </a:rPr>
              <a:t>exports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Importing and Exporting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818132"/>
            <a:ext cx="5166506" cy="4277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Generalization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There are </a:t>
            </a:r>
            <a:r>
              <a:rPr lang="en-US" dirty="0" smtClean="0">
                <a:solidFill>
                  <a:srgbClr val="FF0000"/>
                </a:solidFill>
              </a:rPr>
              <a:t>two</a:t>
            </a:r>
            <a:r>
              <a:rPr lang="en-US" dirty="0" smtClean="0"/>
              <a:t> kinds of relationships you can have between packages: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import and access dependencies</a:t>
            </a:r>
            <a:r>
              <a:rPr lang="en-US" dirty="0" smtClean="0"/>
              <a:t> - used to import into one package elements exported from another.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generalizations</a:t>
            </a:r>
            <a:r>
              <a:rPr lang="en-US" dirty="0" smtClean="0"/>
              <a:t> - used to specify families of packages.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Generalization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Generalization among packages is very much like generalization among classes.</a:t>
            </a:r>
          </a:p>
          <a:p>
            <a:pPr algn="just"/>
            <a:r>
              <a:rPr lang="en-US" dirty="0" smtClean="0"/>
              <a:t>Packages involved in generalization relationships follow the same principle of substitutability as do classes.</a:t>
            </a:r>
          </a:p>
          <a:p>
            <a:pPr algn="just"/>
            <a:r>
              <a:rPr lang="en-US" dirty="0" smtClean="0"/>
              <a:t>A specialized package (such as </a:t>
            </a:r>
            <a:r>
              <a:rPr lang="en-US" dirty="0" err="1" smtClean="0"/>
              <a:t>WindowsGUI</a:t>
            </a:r>
            <a:r>
              <a:rPr lang="en-US" dirty="0" smtClean="0"/>
              <a:t>) can be used anywhere a more general package (such as GUI) is used.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Generalization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038495"/>
            <a:ext cx="6236000" cy="3828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Standard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All of the UML's extensibility mechanisms apply to packages.</a:t>
            </a:r>
          </a:p>
          <a:p>
            <a:pPr algn="just"/>
            <a:r>
              <a:rPr lang="en-US" dirty="0" smtClean="0"/>
              <a:t>You'll use tagged values to add new package properties (such as specifying the author of a package) and stereotypes to specify new kinds of packages (such as packages that encapsulate operating system services).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Introduction</a:t>
            </a:r>
          </a:p>
          <a:p>
            <a:pPr algn="just"/>
            <a:r>
              <a:rPr lang="en-US" dirty="0" smtClean="0"/>
              <a:t>Getting Started</a:t>
            </a:r>
          </a:p>
          <a:p>
            <a:pPr algn="just"/>
            <a:r>
              <a:rPr lang="en-US" dirty="0" smtClean="0"/>
              <a:t>Terms and Concepts</a:t>
            </a:r>
          </a:p>
          <a:p>
            <a:pPr algn="just"/>
            <a:r>
              <a:rPr lang="en-US" dirty="0" smtClean="0"/>
              <a:t>Common Modeling Techniques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Standard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sz="3400" dirty="0" smtClean="0"/>
              <a:t>The UML defines </a:t>
            </a:r>
            <a:r>
              <a:rPr lang="en-US" sz="3400" dirty="0" smtClean="0">
                <a:solidFill>
                  <a:srgbClr val="FF0000"/>
                </a:solidFill>
              </a:rPr>
              <a:t>five</a:t>
            </a:r>
            <a:r>
              <a:rPr lang="en-US" sz="3400" dirty="0" smtClean="0"/>
              <a:t> standard stereotypes that apply to packages.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just"/>
            <a:r>
              <a:rPr lang="en-US" dirty="0" smtClean="0"/>
              <a:t>The UML does </a:t>
            </a:r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specify icons for any of these stereotypes.</a:t>
            </a:r>
          </a:p>
          <a:p>
            <a:pPr algn="just"/>
            <a:r>
              <a:rPr lang="en-US" dirty="0" smtClean="0"/>
              <a:t>In addition to these </a:t>
            </a:r>
            <a:r>
              <a:rPr lang="en-US" dirty="0" smtClean="0">
                <a:solidFill>
                  <a:srgbClr val="FF0000"/>
                </a:solidFill>
              </a:rPr>
              <a:t>five</a:t>
            </a:r>
            <a:r>
              <a:rPr lang="en-US" dirty="0" smtClean="0"/>
              <a:t> package stereotypes, you'll also use dependencies designated using the standard stereotype </a:t>
            </a:r>
            <a:r>
              <a:rPr lang="en-US" dirty="0" smtClean="0">
                <a:solidFill>
                  <a:srgbClr val="FF0000"/>
                </a:solidFill>
              </a:rPr>
              <a:t>import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2286000"/>
          <a:ext cx="8077199" cy="2392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0999"/>
                <a:gridCol w="1219200"/>
                <a:gridCol w="6477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facade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Specifies a package that is only a view on some other package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framework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Specifies a package consisting mainly of patterns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stub</a:t>
                      </a:r>
                    </a:p>
                    <a:p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Specifies a package that serves as a proxy for the public contents of another package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subsystem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Specifies a package representing an independent part of the entire system being modeled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system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Specifies a package representing the entire system being modeled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Modeling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>
                <a:solidFill>
                  <a:srgbClr val="FF0000"/>
                </a:solidFill>
              </a:rPr>
              <a:t>	There are two types of modeling techniques for packages.</a:t>
            </a:r>
            <a:endParaRPr lang="en-US" dirty="0" smtClean="0"/>
          </a:p>
          <a:p>
            <a:pPr algn="just"/>
            <a:r>
              <a:rPr lang="en-US" dirty="0" smtClean="0"/>
              <a:t>Modeling Groups of Elements</a:t>
            </a:r>
          </a:p>
          <a:p>
            <a:pPr algn="just"/>
            <a:r>
              <a:rPr lang="en-US" dirty="0" smtClean="0"/>
              <a:t>Modeling Architectural Views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Modeling Groups of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To model groups of elements,</a:t>
            </a:r>
          </a:p>
          <a:p>
            <a:pPr algn="just"/>
            <a:r>
              <a:rPr lang="en-US" dirty="0" smtClean="0"/>
              <a:t>Scan the modeling elements in a particular architectural view and look for clumps defined by elements that are conceptually or semantically close to one another.</a:t>
            </a:r>
          </a:p>
          <a:p>
            <a:pPr algn="just"/>
            <a:r>
              <a:rPr lang="en-US" dirty="0" smtClean="0"/>
              <a:t>Surround each of these clumps in a package.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Modeling Groups of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For each package, distinguish which elements should be accessible outside the package. Mark them public, and all others protected or private. When in doubt, hide the element.</a:t>
            </a:r>
          </a:p>
          <a:p>
            <a:pPr algn="just"/>
            <a:r>
              <a:rPr lang="en-US" dirty="0" smtClean="0"/>
              <a:t>Explicitly connect packages that build on others via import dependencies.</a:t>
            </a:r>
          </a:p>
          <a:p>
            <a:pPr algn="just"/>
            <a:r>
              <a:rPr lang="en-US" dirty="0" smtClean="0"/>
              <a:t>In the case of families of packages, connect specialized packages to their more general part via generalizations.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Modeling Groups of Elements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58854" y="1600200"/>
            <a:ext cx="202629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Modeling Architectural 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To model architectural views,</a:t>
            </a:r>
          </a:p>
          <a:p>
            <a:pPr algn="just"/>
            <a:r>
              <a:rPr lang="en-US" dirty="0" smtClean="0"/>
              <a:t>Identify the set of architectural views that are significant in the context of your problem.</a:t>
            </a:r>
          </a:p>
          <a:p>
            <a:pPr algn="just"/>
            <a:r>
              <a:rPr lang="en-US" dirty="0" smtClean="0"/>
              <a:t>Place the elements (and diagrams) that are necessary and sufficient to visualize, specify, construct, and document the semantics of each view into the appropriate package.</a:t>
            </a:r>
          </a:p>
          <a:p>
            <a:pPr algn="just"/>
            <a:r>
              <a:rPr lang="en-US" dirty="0" smtClean="0"/>
              <a:t>As necessary, further group these elements into their own packages.</a:t>
            </a:r>
          </a:p>
          <a:p>
            <a:pPr algn="just"/>
            <a:r>
              <a:rPr lang="en-US" dirty="0" smtClean="0"/>
              <a:t>There will typically be dependencies across the elements in different views.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Modeling Architectural Views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273039"/>
            <a:ext cx="5427235" cy="3060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In the UML, the package is a general purpose mechanism for organizing modeling elements into groups.</a:t>
            </a:r>
          </a:p>
          <a:p>
            <a:pPr algn="just"/>
            <a:r>
              <a:rPr lang="en-US" dirty="0" smtClean="0"/>
              <a:t>You use packages to arrange your modeling elements into larger chunks that you can manipulate as a group.</a:t>
            </a:r>
          </a:p>
          <a:p>
            <a:pPr algn="just"/>
            <a:r>
              <a:rPr lang="en-US" dirty="0" smtClean="0"/>
              <a:t>You can control the visibility of these elements so that some things are visible outside the package while others are hidden.</a:t>
            </a:r>
          </a:p>
          <a:p>
            <a:pPr algn="just"/>
            <a:r>
              <a:rPr lang="en-US" dirty="0" smtClean="0"/>
              <a:t>You can also use packages to present different views of your system's architecture.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In the UML, the chunks that organize a model are called </a:t>
            </a:r>
            <a:r>
              <a:rPr lang="en-US" dirty="0" smtClean="0">
                <a:solidFill>
                  <a:srgbClr val="FF0000"/>
                </a:solidFill>
              </a:rPr>
              <a:t>packages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A package is a general purpose mechanism for organizing elements into groups.</a:t>
            </a:r>
          </a:p>
          <a:p>
            <a:pPr algn="just"/>
            <a:r>
              <a:rPr lang="en-US" dirty="0" smtClean="0"/>
              <a:t>Packages help you organize the elements in your models so that you can more easily understand them.</a:t>
            </a:r>
          </a:p>
          <a:p>
            <a:pPr algn="just"/>
            <a:r>
              <a:rPr lang="en-US" dirty="0" smtClean="0"/>
              <a:t>Packages also control access to their contents so that you can control the seams in your system's architecture.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The UML provides a graphical representation of package, as shown in below figure.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This notation permits you to visualize groups of elements that can be manipulated as a whole and in a way that lets you control the visibility of and access to individual elements.</a:t>
            </a:r>
            <a:endParaRPr lang="en-US" dirty="0"/>
          </a:p>
        </p:txBody>
      </p:sp>
      <p:pic>
        <p:nvPicPr>
          <p:cNvPr id="3074" name="Picture 2" descr="C:\Users\RAMESH\Desktop\Picture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2590800"/>
            <a:ext cx="3174449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Terms and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package is a general-purpose mechanism for organizing elements into groups.</a:t>
            </a:r>
          </a:p>
          <a:p>
            <a:pPr algn="just"/>
            <a:r>
              <a:rPr lang="en-US" dirty="0" smtClean="0"/>
              <a:t>Graphically, a package is rendered as a tabbed folder.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Every package must have a </a:t>
            </a:r>
            <a:r>
              <a:rPr lang="en-US" dirty="0" smtClean="0">
                <a:solidFill>
                  <a:srgbClr val="FF0000"/>
                </a:solidFill>
              </a:rPr>
              <a:t>name</a:t>
            </a:r>
            <a:r>
              <a:rPr lang="en-US" dirty="0" smtClean="0"/>
              <a:t> that </a:t>
            </a:r>
            <a:r>
              <a:rPr lang="en-US" dirty="0" smtClean="0">
                <a:solidFill>
                  <a:srgbClr val="FF0000"/>
                </a:solidFill>
              </a:rPr>
              <a:t>distinguishes it from other packages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name</a:t>
            </a:r>
            <a:r>
              <a:rPr lang="en-US" dirty="0" smtClean="0"/>
              <a:t> is a textual string. That name alone is known as a </a:t>
            </a:r>
            <a:r>
              <a:rPr lang="en-US" dirty="0" smtClean="0">
                <a:solidFill>
                  <a:srgbClr val="FF0000"/>
                </a:solidFill>
              </a:rPr>
              <a:t>simple name</a:t>
            </a:r>
            <a:r>
              <a:rPr lang="en-US" dirty="0" smtClean="0"/>
              <a:t>; </a:t>
            </a:r>
            <a:r>
              <a:rPr lang="en-US" dirty="0" smtClean="0">
                <a:solidFill>
                  <a:srgbClr val="FF0000"/>
                </a:solidFill>
              </a:rPr>
              <a:t>a path name is the package name prefixed</a:t>
            </a:r>
            <a:r>
              <a:rPr lang="en-US" dirty="0" smtClean="0"/>
              <a:t> by the name of the package in which that package lives, if any.</a:t>
            </a:r>
          </a:p>
          <a:p>
            <a:pPr algn="just"/>
            <a:r>
              <a:rPr lang="en-US" dirty="0" smtClean="0"/>
              <a:t>A package is typically drawn showing only its </a:t>
            </a:r>
            <a:r>
              <a:rPr lang="en-US" dirty="0" smtClean="0">
                <a:solidFill>
                  <a:srgbClr val="FF0000"/>
                </a:solidFill>
              </a:rPr>
              <a:t>name</a:t>
            </a:r>
            <a:r>
              <a:rPr lang="en-US" dirty="0" smtClean="0"/>
              <a:t>, as shown in below figure.</a:t>
            </a:r>
          </a:p>
          <a:p>
            <a:pPr algn="just"/>
            <a:r>
              <a:rPr lang="en-US" dirty="0" smtClean="0"/>
              <a:t>Like classes, you may draw packages adorned with </a:t>
            </a:r>
            <a:r>
              <a:rPr lang="en-US" dirty="0" smtClean="0">
                <a:solidFill>
                  <a:srgbClr val="FF0000"/>
                </a:solidFill>
              </a:rPr>
              <a:t>tagged values </a:t>
            </a:r>
            <a:r>
              <a:rPr lang="en-US" dirty="0" smtClean="0"/>
              <a:t>or with </a:t>
            </a:r>
            <a:r>
              <a:rPr lang="en-US" dirty="0" smtClean="0">
                <a:solidFill>
                  <a:srgbClr val="FF0000"/>
                </a:solidFill>
              </a:rPr>
              <a:t>additional compartments</a:t>
            </a:r>
            <a:r>
              <a:rPr lang="en-US" dirty="0" smtClean="0"/>
              <a:t> to expose their details.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Names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752600"/>
            <a:ext cx="6629400" cy="4309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Owned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A package may own other elements, including classes, interfaces, components, nodes, collaborations, use cases, diagrams, and even other packages.</a:t>
            </a:r>
          </a:p>
          <a:p>
            <a:pPr algn="just"/>
            <a:r>
              <a:rPr lang="en-US" dirty="0" smtClean="0"/>
              <a:t>Owning is a composite relationship, which means that the element is declared in the package.</a:t>
            </a:r>
          </a:p>
          <a:p>
            <a:pPr algn="just"/>
            <a:r>
              <a:rPr lang="en-US" dirty="0" smtClean="0"/>
              <a:t>If the package is destroyed, the element is destroyed.</a:t>
            </a:r>
          </a:p>
          <a:p>
            <a:pPr algn="just"/>
            <a:r>
              <a:rPr lang="en-US" dirty="0" smtClean="0"/>
              <a:t>Every element is uniquely owned by exactly one package.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1017</Words>
  <Application>Microsoft Office PowerPoint</Application>
  <PresentationFormat>On-screen Show (4:3)</PresentationFormat>
  <Paragraphs>116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Packages</vt:lpstr>
      <vt:lpstr>Topics to be covered</vt:lpstr>
      <vt:lpstr>Introduction</vt:lpstr>
      <vt:lpstr>Getting Started</vt:lpstr>
      <vt:lpstr>Getting Started</vt:lpstr>
      <vt:lpstr>Terms and Concepts</vt:lpstr>
      <vt:lpstr>Names</vt:lpstr>
      <vt:lpstr>Names</vt:lpstr>
      <vt:lpstr>Owned Elements</vt:lpstr>
      <vt:lpstr>Owned Elements</vt:lpstr>
      <vt:lpstr>Owned Elements</vt:lpstr>
      <vt:lpstr>Visibility</vt:lpstr>
      <vt:lpstr>Visibility</vt:lpstr>
      <vt:lpstr>Importing and Exporting</vt:lpstr>
      <vt:lpstr>Importing and Exporting</vt:lpstr>
      <vt:lpstr>Generalization</vt:lpstr>
      <vt:lpstr>Generalization</vt:lpstr>
      <vt:lpstr>Generalization</vt:lpstr>
      <vt:lpstr>Standard Elements</vt:lpstr>
      <vt:lpstr>Standard Elements</vt:lpstr>
      <vt:lpstr>Common Modeling Techniques</vt:lpstr>
      <vt:lpstr>Modeling Groups of Elements</vt:lpstr>
      <vt:lpstr>Modeling Groups of Elements</vt:lpstr>
      <vt:lpstr>Modeling Groups of Elements</vt:lpstr>
      <vt:lpstr>Modeling Architectural Views</vt:lpstr>
      <vt:lpstr>Modeling Architectural Views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Packages</dc:title>
  <dc:creator>AVINASH</dc:creator>
  <cp:lastModifiedBy>AVINASH</cp:lastModifiedBy>
  <cp:revision>59</cp:revision>
  <dcterms:created xsi:type="dcterms:W3CDTF">2006-08-16T00:00:00Z</dcterms:created>
  <dcterms:modified xsi:type="dcterms:W3CDTF">2023-09-14T10:44:38Z</dcterms:modified>
</cp:coreProperties>
</file>