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57" r:id="rId5"/>
    <p:sldId id="258" r:id="rId6"/>
    <p:sldId id="279" r:id="rId7"/>
    <p:sldId id="259" r:id="rId8"/>
    <p:sldId id="260" r:id="rId9"/>
    <p:sldId id="261" r:id="rId10"/>
    <p:sldId id="262" r:id="rId11"/>
    <p:sldId id="263" r:id="rId12"/>
    <p:sldId id="264" r:id="rId13"/>
    <p:sldId id="265" r:id="rId14"/>
    <p:sldId id="266" r:id="rId15"/>
    <p:sldId id="267" r:id="rId16"/>
    <p:sldId id="268" r:id="rId17"/>
    <p:sldId id="270" r:id="rId18"/>
    <p:sldId id="269" r:id="rId19"/>
    <p:sldId id="271" r:id="rId20"/>
    <p:sldId id="272" r:id="rId21"/>
    <p:sldId id="273" r:id="rId22"/>
    <p:sldId id="274" r:id="rId23"/>
    <p:sldId id="275"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73375"/>
            <a:ext cx="7772400" cy="1470025"/>
          </a:xfrm>
        </p:spPr>
        <p:txBody>
          <a:bodyPr/>
          <a:lstStyle/>
          <a:p>
            <a:r>
              <a:rPr lang="en-US" b="1" dirty="0" smtClean="0"/>
              <a:t> Advanced Behavioral Modeling</a:t>
            </a:r>
            <a:endParaRPr lang="en-US" dirty="0"/>
          </a:p>
        </p:txBody>
      </p:sp>
      <p:sp>
        <p:nvSpPr>
          <p:cNvPr id="3" name="Subtitle 2"/>
          <p:cNvSpPr>
            <a:spLocks noGrp="1"/>
          </p:cNvSpPr>
          <p:nvPr>
            <p:ph type="subTitle" idx="1"/>
          </p:nvPr>
        </p:nvSpPr>
        <p:spPr>
          <a:xfrm>
            <a:off x="1447800" y="1371600"/>
            <a:ext cx="6400800" cy="1752600"/>
          </a:xfrm>
        </p:spPr>
        <p:txBody>
          <a:bodyPr/>
          <a:lstStyle/>
          <a:p>
            <a:r>
              <a:rPr lang="en-US" b="1" dirty="0" smtClean="0">
                <a:solidFill>
                  <a:srgbClr val="FF0000"/>
                </a:solidFill>
              </a:rPr>
              <a:t>UNIT-V</a:t>
            </a:r>
            <a:endParaRPr 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An event is the specification of a significant occurrence that has a location in time and space.</a:t>
            </a:r>
          </a:p>
          <a:p>
            <a:pPr algn="just"/>
            <a:r>
              <a:rPr lang="en-US" dirty="0" smtClean="0"/>
              <a:t>In the context of state machines, an event is an occurrence of a stimulus that can trigger a state transition.</a:t>
            </a:r>
          </a:p>
          <a:p>
            <a:pPr algn="just"/>
            <a:r>
              <a:rPr lang="en-US" dirty="0" smtClean="0"/>
              <a:t>A signal is a kind of event that represents the specification of an asynchronous stimulus communicated between instances.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Kinds of Events</a:t>
            </a:r>
            <a:endParaRPr lang="en-US" dirty="0"/>
          </a:p>
        </p:txBody>
      </p:sp>
      <p:sp>
        <p:nvSpPr>
          <p:cNvPr id="3" name="Content Placeholder 2"/>
          <p:cNvSpPr>
            <a:spLocks noGrp="1"/>
          </p:cNvSpPr>
          <p:nvPr>
            <p:ph idx="1"/>
          </p:nvPr>
        </p:nvSpPr>
        <p:spPr/>
        <p:txBody>
          <a:bodyPr>
            <a:noAutofit/>
          </a:bodyPr>
          <a:lstStyle/>
          <a:p>
            <a:pPr algn="just"/>
            <a:r>
              <a:rPr lang="en-US" sz="2800" dirty="0" smtClean="0"/>
              <a:t>Events may be external or internal.</a:t>
            </a:r>
          </a:p>
          <a:p>
            <a:pPr algn="just"/>
            <a:r>
              <a:rPr lang="en-US" sz="2800" dirty="0" smtClean="0">
                <a:solidFill>
                  <a:srgbClr val="FF0000"/>
                </a:solidFill>
              </a:rPr>
              <a:t>Events passed </a:t>
            </a:r>
            <a:r>
              <a:rPr lang="en-US" sz="2800" dirty="0" smtClean="0"/>
              <a:t>between the system and its actors are external events.</a:t>
            </a:r>
          </a:p>
          <a:p>
            <a:pPr algn="just">
              <a:buNone/>
            </a:pPr>
            <a:r>
              <a:rPr lang="en-US" sz="2800" dirty="0" smtClean="0"/>
              <a:t>	</a:t>
            </a:r>
            <a:r>
              <a:rPr lang="en-US" sz="2800" dirty="0" smtClean="0">
                <a:solidFill>
                  <a:srgbClr val="FF0000"/>
                </a:solidFill>
              </a:rPr>
              <a:t>For example</a:t>
            </a:r>
            <a:r>
              <a:rPr lang="en-US" sz="2800" dirty="0" smtClean="0"/>
              <a:t>, in an ATM system, pushing a button or inserting a card are external events. </a:t>
            </a:r>
          </a:p>
          <a:p>
            <a:pPr algn="just"/>
            <a:r>
              <a:rPr lang="en-US" sz="2800" dirty="0" smtClean="0">
                <a:solidFill>
                  <a:srgbClr val="FF0000"/>
                </a:solidFill>
              </a:rPr>
              <a:t>Internal events </a:t>
            </a:r>
            <a:r>
              <a:rPr lang="en-US" sz="2800" dirty="0" smtClean="0"/>
              <a:t>are those that are passed among objects living inside the system. </a:t>
            </a:r>
          </a:p>
          <a:p>
            <a:pPr algn="just">
              <a:buNone/>
            </a:pPr>
            <a:r>
              <a:rPr lang="en-US" sz="2800" dirty="0" smtClean="0"/>
              <a:t>	</a:t>
            </a:r>
            <a:r>
              <a:rPr lang="en-US" sz="2800" dirty="0" smtClean="0">
                <a:solidFill>
                  <a:srgbClr val="FF0000"/>
                </a:solidFill>
              </a:rPr>
              <a:t>For example</a:t>
            </a:r>
            <a:r>
              <a:rPr lang="en-US" sz="2800" dirty="0" smtClean="0"/>
              <a:t>, a overflow exception generated by an object is an internal event.</a:t>
            </a:r>
          </a:p>
          <a:p>
            <a:r>
              <a:rPr lang="en-US" sz="2800" dirty="0" smtClean="0"/>
              <a:t>In the UML, we can model four kinds of events: </a:t>
            </a:r>
            <a:r>
              <a:rPr lang="en-US" sz="2800" dirty="0" smtClean="0">
                <a:solidFill>
                  <a:srgbClr val="FF0000"/>
                </a:solidFill>
              </a:rPr>
              <a:t>signals</a:t>
            </a:r>
            <a:r>
              <a:rPr lang="en-US" sz="2800" dirty="0" smtClean="0"/>
              <a:t>, </a:t>
            </a:r>
            <a:r>
              <a:rPr lang="en-US" sz="2800" dirty="0" smtClean="0">
                <a:solidFill>
                  <a:srgbClr val="FF0000"/>
                </a:solidFill>
              </a:rPr>
              <a:t>calls</a:t>
            </a:r>
            <a:r>
              <a:rPr lang="en-US" sz="2800" dirty="0" smtClean="0"/>
              <a:t>, </a:t>
            </a:r>
            <a:r>
              <a:rPr lang="en-US" sz="2800" dirty="0" smtClean="0">
                <a:solidFill>
                  <a:srgbClr val="FF0000"/>
                </a:solidFill>
              </a:rPr>
              <a:t>passing of time</a:t>
            </a:r>
            <a:r>
              <a:rPr lang="en-US" sz="2800" dirty="0" smtClean="0"/>
              <a:t>, and </a:t>
            </a:r>
            <a:r>
              <a:rPr lang="en-US" sz="2800" dirty="0" smtClean="0">
                <a:solidFill>
                  <a:srgbClr val="FF0000"/>
                </a:solidFill>
              </a:rPr>
              <a:t>change in state</a:t>
            </a:r>
            <a:r>
              <a:rPr lang="en-US" sz="2800" dirty="0" smtClean="0"/>
              <a: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signal is a named object that is sent asynchronously by one object and then received by another.</a:t>
            </a:r>
          </a:p>
          <a:p>
            <a:pPr algn="just"/>
            <a:r>
              <a:rPr lang="en-US" dirty="0" smtClean="0"/>
              <a:t>Exceptions are the famous examples for signals.</a:t>
            </a:r>
          </a:p>
          <a:p>
            <a:pPr algn="just"/>
            <a:r>
              <a:rPr lang="en-US" dirty="0" smtClean="0"/>
              <a:t>A signal may be sent as the action of a state in a state machine or as a message in an interaction.</a:t>
            </a:r>
          </a:p>
          <a:p>
            <a:pPr algn="just"/>
            <a:r>
              <a:rPr lang="en-US" dirty="0" smtClean="0"/>
              <a:t>The execution of an operation can also send signals.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Signals</a:t>
            </a:r>
            <a:endParaRPr lang="en-US" dirty="0"/>
          </a:p>
        </p:txBody>
      </p:sp>
      <p:sp>
        <p:nvSpPr>
          <p:cNvPr id="3" name="Content Placeholder 2"/>
          <p:cNvSpPr>
            <a:spLocks noGrp="1"/>
          </p:cNvSpPr>
          <p:nvPr>
            <p:ph idx="1"/>
          </p:nvPr>
        </p:nvSpPr>
        <p:spPr/>
        <p:txBody>
          <a:bodyPr>
            <a:normAutofit/>
          </a:bodyPr>
          <a:lstStyle/>
          <a:p>
            <a:pPr algn="just"/>
            <a:r>
              <a:rPr lang="en-US" dirty="0" smtClean="0"/>
              <a:t>In UML, we model the relationship between an operation and the events using a dependency stereotyped with “send”, which indicates that an operation sends a particular signal.</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143000" y="4267200"/>
            <a:ext cx="730685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Events</a:t>
            </a:r>
            <a:endParaRPr lang="en-US" dirty="0"/>
          </a:p>
        </p:txBody>
      </p:sp>
      <p:sp>
        <p:nvSpPr>
          <p:cNvPr id="3" name="Content Placeholder 2"/>
          <p:cNvSpPr>
            <a:spLocks noGrp="1"/>
          </p:cNvSpPr>
          <p:nvPr>
            <p:ph idx="1"/>
          </p:nvPr>
        </p:nvSpPr>
        <p:spPr/>
        <p:txBody>
          <a:bodyPr>
            <a:normAutofit/>
          </a:bodyPr>
          <a:lstStyle/>
          <a:p>
            <a:pPr algn="just"/>
            <a:r>
              <a:rPr lang="en-US" dirty="0" smtClean="0"/>
              <a:t>A call event represents the dispatch of an operation from one object to another.</a:t>
            </a:r>
          </a:p>
          <a:p>
            <a:pPr algn="just"/>
            <a:r>
              <a:rPr lang="en-US" dirty="0" smtClean="0"/>
              <a:t>A call event may trigger a state change in a state machine.</a:t>
            </a:r>
          </a:p>
          <a:p>
            <a:pPr algn="just"/>
            <a:r>
              <a:rPr lang="en-US" dirty="0" smtClean="0"/>
              <a:t>A call event, in general, is synchronous.</a:t>
            </a:r>
          </a:p>
          <a:p>
            <a:pPr algn="just"/>
            <a:r>
              <a:rPr lang="en-US" dirty="0" smtClean="0"/>
              <a:t>This means that the sender object must wait until it gets an acknowledgment from the receiver object which receives the call event.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Events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For example, consider the states of a customer in an ATM application:</a:t>
            </a:r>
          </a:p>
          <a:p>
            <a:pPr algn="just"/>
            <a:endParaRPr lang="en-US" dirty="0" smtClean="0"/>
          </a:p>
          <a:p>
            <a:pPr algn="just"/>
            <a:endParaRPr lang="en-US" dirty="0" smtClean="0"/>
          </a:p>
          <a:p>
            <a:pPr algn="just"/>
            <a:r>
              <a:rPr lang="en-US" dirty="0" smtClean="0"/>
              <a:t>Above figure shows, modeling a call event is indistinguishable from modeling a signal event.</a:t>
            </a:r>
          </a:p>
          <a:p>
            <a:pPr algn="just"/>
            <a:r>
              <a:rPr lang="en-US" dirty="0" smtClean="0"/>
              <a:t>In both cases, you show the event, along with its parameters, as the trigger for a state transition.</a:t>
            </a:r>
          </a:p>
        </p:txBody>
      </p:sp>
      <p:pic>
        <p:nvPicPr>
          <p:cNvPr id="3075" name="Picture 3" descr="C:\Users\RAMESH\Desktop\3-call-event-example.gif"/>
          <p:cNvPicPr>
            <a:picLocks noChangeAspect="1" noChangeArrowheads="1"/>
          </p:cNvPicPr>
          <p:nvPr/>
        </p:nvPicPr>
        <p:blipFill>
          <a:blip r:embed="rId2" cstate="print"/>
          <a:srcRect/>
          <a:stretch>
            <a:fillRect/>
          </a:stretch>
        </p:blipFill>
        <p:spPr bwMode="auto">
          <a:xfrm>
            <a:off x="1271588" y="2667000"/>
            <a:ext cx="6600825" cy="9048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and Change Events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a:t>
            </a:r>
            <a:r>
              <a:rPr lang="en-US" dirty="0" smtClean="0">
                <a:solidFill>
                  <a:srgbClr val="FF0000"/>
                </a:solidFill>
              </a:rPr>
              <a:t>time event </a:t>
            </a:r>
            <a:r>
              <a:rPr lang="en-US" dirty="0" smtClean="0"/>
              <a:t>represents the passage of time.</a:t>
            </a:r>
          </a:p>
          <a:p>
            <a:pPr algn="just"/>
            <a:r>
              <a:rPr lang="en-US" dirty="0" smtClean="0"/>
              <a:t>In UML, we model the </a:t>
            </a:r>
            <a:r>
              <a:rPr lang="en-US" dirty="0" smtClean="0">
                <a:solidFill>
                  <a:srgbClr val="FF0000"/>
                </a:solidFill>
              </a:rPr>
              <a:t>time event </a:t>
            </a:r>
            <a:r>
              <a:rPr lang="en-US" dirty="0" smtClean="0"/>
              <a:t>using the “</a:t>
            </a:r>
            <a:r>
              <a:rPr lang="en-US" dirty="0" smtClean="0">
                <a:solidFill>
                  <a:srgbClr val="FF0000"/>
                </a:solidFill>
              </a:rPr>
              <a:t>after</a:t>
            </a:r>
            <a:r>
              <a:rPr lang="en-US" dirty="0" smtClean="0"/>
              <a:t>” keyword followed by an expression that evaluates a period of time. </a:t>
            </a:r>
          </a:p>
          <a:p>
            <a:pPr algn="just"/>
            <a:r>
              <a:rPr lang="en-US" dirty="0" smtClean="0"/>
              <a:t>A </a:t>
            </a:r>
            <a:r>
              <a:rPr lang="en-US" dirty="0" smtClean="0">
                <a:solidFill>
                  <a:srgbClr val="FF0000"/>
                </a:solidFill>
              </a:rPr>
              <a:t>change event </a:t>
            </a:r>
            <a:r>
              <a:rPr lang="en-US" dirty="0" smtClean="0"/>
              <a:t>represents an event that represents a change in state or the satisfaction of some condition.</a:t>
            </a:r>
          </a:p>
          <a:p>
            <a:pPr algn="just"/>
            <a:r>
              <a:rPr lang="en-US" dirty="0" smtClean="0"/>
              <a:t>In UML, </a:t>
            </a:r>
            <a:r>
              <a:rPr lang="en-US" dirty="0" smtClean="0">
                <a:solidFill>
                  <a:srgbClr val="FF0000"/>
                </a:solidFill>
              </a:rPr>
              <a:t>change event </a:t>
            </a:r>
            <a:r>
              <a:rPr lang="en-US" dirty="0" smtClean="0"/>
              <a:t>is modeled using the keyword “</a:t>
            </a:r>
            <a:r>
              <a:rPr lang="en-US" dirty="0" smtClean="0">
                <a:solidFill>
                  <a:srgbClr val="FF0000"/>
                </a:solidFill>
              </a:rPr>
              <a:t>when</a:t>
            </a:r>
            <a:r>
              <a:rPr lang="en-US" dirty="0" smtClean="0"/>
              <a:t>” followed by some Boolean expression.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and Change Events</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045096" y="2362200"/>
            <a:ext cx="5259596" cy="31242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Sending and Receiving Events</a:t>
            </a:r>
            <a:endParaRPr lang="en-US" dirty="0"/>
          </a:p>
        </p:txBody>
      </p:sp>
      <p:sp>
        <p:nvSpPr>
          <p:cNvPr id="3" name="Content Placeholder 2"/>
          <p:cNvSpPr>
            <a:spLocks noGrp="1"/>
          </p:cNvSpPr>
          <p:nvPr>
            <p:ph idx="1"/>
          </p:nvPr>
        </p:nvSpPr>
        <p:spPr/>
        <p:txBody>
          <a:bodyPr/>
          <a:lstStyle/>
          <a:p>
            <a:pPr algn="just"/>
            <a:r>
              <a:rPr lang="en-US" dirty="0" smtClean="0"/>
              <a:t>Any instance of a class can receive a call event or signal.</a:t>
            </a:r>
          </a:p>
          <a:p>
            <a:pPr algn="just"/>
            <a:r>
              <a:rPr lang="en-US" dirty="0" smtClean="0"/>
              <a:t>If this is a synchronous call event, the sender is in locked state with receiver.</a:t>
            </a:r>
          </a:p>
          <a:p>
            <a:pPr algn="just"/>
            <a:r>
              <a:rPr lang="en-US" dirty="0" smtClean="0"/>
              <a:t>If this is a signal, then the sender is free to carry its operations without any concern on the receiver.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Sending and Receiving Events</a:t>
            </a:r>
            <a:endParaRPr lang="en-US" dirty="0"/>
          </a:p>
        </p:txBody>
      </p:sp>
      <p:sp>
        <p:nvSpPr>
          <p:cNvPr id="3" name="Content Placeholder 2"/>
          <p:cNvSpPr>
            <a:spLocks noGrp="1"/>
          </p:cNvSpPr>
          <p:nvPr>
            <p:ph idx="1"/>
          </p:nvPr>
        </p:nvSpPr>
        <p:spPr/>
        <p:txBody>
          <a:bodyPr/>
          <a:lstStyle/>
          <a:p>
            <a:pPr algn="just"/>
            <a:r>
              <a:rPr lang="en-US" dirty="0" smtClean="0"/>
              <a:t>In UML, call events are modeled as operations on the class of an object and signals that an object can receive are stored in an extra component in the class as shown below:</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2438400" y="3627120"/>
            <a:ext cx="4295350" cy="269748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Events and </a:t>
            </a:r>
            <a:r>
              <a:rPr lang="en-US" dirty="0" smtClean="0"/>
              <a:t>Signals</a:t>
            </a:r>
          </a:p>
          <a:p>
            <a:pPr>
              <a:buFont typeface="Wingdings" pitchFamily="2" charset="2"/>
              <a:buChar char="ü"/>
            </a:pPr>
            <a:r>
              <a:rPr lang="en-US" dirty="0" smtClean="0"/>
              <a:t>State machines</a:t>
            </a:r>
          </a:p>
          <a:p>
            <a:pPr>
              <a:buFont typeface="Wingdings" pitchFamily="2" charset="2"/>
              <a:buChar char="ü"/>
            </a:pPr>
            <a:r>
              <a:rPr lang="en-US" dirty="0" smtClean="0"/>
              <a:t>Process </a:t>
            </a:r>
            <a:r>
              <a:rPr lang="en-US" dirty="0" smtClean="0"/>
              <a:t>and </a:t>
            </a:r>
            <a:r>
              <a:rPr lang="en-US" dirty="0" smtClean="0"/>
              <a:t>Threads</a:t>
            </a:r>
          </a:p>
          <a:p>
            <a:pPr>
              <a:buFont typeface="Wingdings" pitchFamily="2" charset="2"/>
              <a:buChar char="ü"/>
            </a:pPr>
            <a:r>
              <a:rPr lang="en-US" dirty="0" smtClean="0"/>
              <a:t>Time </a:t>
            </a:r>
            <a:r>
              <a:rPr lang="en-US" dirty="0" smtClean="0"/>
              <a:t>and </a:t>
            </a:r>
            <a:r>
              <a:rPr lang="en-US" dirty="0" smtClean="0"/>
              <a:t>Space</a:t>
            </a:r>
          </a:p>
          <a:p>
            <a:pPr>
              <a:buFont typeface="Wingdings" pitchFamily="2" charset="2"/>
              <a:buChar char="ü"/>
            </a:pPr>
            <a:r>
              <a:rPr lang="en-US" dirty="0" smtClean="0"/>
              <a:t>State </a:t>
            </a:r>
            <a:r>
              <a:rPr lang="en-US" dirty="0" smtClean="0"/>
              <a:t>chart diagrams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Modeling Techniques</a:t>
            </a:r>
            <a:endParaRPr lang="en-US" dirty="0"/>
          </a:p>
        </p:txBody>
      </p:sp>
      <p:sp>
        <p:nvSpPr>
          <p:cNvPr id="5" name="Content Placeholder 4"/>
          <p:cNvSpPr>
            <a:spLocks noGrp="1"/>
          </p:cNvSpPr>
          <p:nvPr>
            <p:ph idx="1"/>
          </p:nvPr>
        </p:nvSpPr>
        <p:spPr/>
        <p:txBody>
          <a:bodyPr/>
          <a:lstStyle/>
          <a:p>
            <a:pPr algn="just">
              <a:buNone/>
            </a:pPr>
            <a:r>
              <a:rPr lang="en-US" dirty="0" smtClean="0">
                <a:solidFill>
                  <a:srgbClr val="FF0000"/>
                </a:solidFill>
              </a:rPr>
              <a:t>	There are Two modeling technique for Events and Signals</a:t>
            </a:r>
            <a:endParaRPr lang="en-US" dirty="0" smtClean="0"/>
          </a:p>
          <a:p>
            <a:r>
              <a:rPr lang="en-US" dirty="0" smtClean="0"/>
              <a:t>Modeling a Family of Signals</a:t>
            </a:r>
          </a:p>
          <a:p>
            <a:r>
              <a:rPr lang="en-US" dirty="0" smtClean="0"/>
              <a:t>Modeling Exceptions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Family of Signals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dirty="0" smtClean="0">
                <a:solidFill>
                  <a:srgbClr val="FF0000"/>
                </a:solidFill>
              </a:rPr>
              <a:t>To model a family of signals,</a:t>
            </a:r>
          </a:p>
          <a:p>
            <a:pPr marL="514350" indent="-514350" algn="just">
              <a:buFont typeface="+mj-lt"/>
              <a:buAutoNum type="arabicPeriod"/>
            </a:pPr>
            <a:r>
              <a:rPr lang="en-US" dirty="0" smtClean="0"/>
              <a:t>Consider all the signals to which a set of objects can respond.</a:t>
            </a:r>
          </a:p>
          <a:p>
            <a:pPr marL="514350" indent="-514350" algn="just">
              <a:buFont typeface="+mj-lt"/>
              <a:buAutoNum type="arabicPeriod"/>
            </a:pPr>
            <a:r>
              <a:rPr lang="en-US" dirty="0" smtClean="0"/>
              <a:t>Arrange these signals in a hierarchy using generalization-specialization relationship.</a:t>
            </a:r>
          </a:p>
          <a:p>
            <a:pPr marL="514350" indent="-514350" algn="just">
              <a:buFont typeface="+mj-lt"/>
              <a:buAutoNum type="arabicPeriod"/>
            </a:pPr>
            <a:r>
              <a:rPr lang="en-US" dirty="0" smtClean="0"/>
              <a:t>Look out for polymorphism in the state machine of the active objects. When polymorphism is found, adjust the hierarchy by introducing intermediate abstract signals.</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Family of Signals</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2074320" y="1905000"/>
            <a:ext cx="5054082" cy="39624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Exceptions</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To model exceptions,</a:t>
            </a:r>
          </a:p>
          <a:p>
            <a:pPr marL="514350" indent="-514350" algn="just">
              <a:buFont typeface="+mj-lt"/>
              <a:buAutoNum type="arabicPeriod"/>
            </a:pPr>
            <a:r>
              <a:rPr lang="en-US" dirty="0" smtClean="0"/>
              <a:t>For each class and interface and for each operation of such elements, consider the exceptional conditions that might arise.</a:t>
            </a:r>
          </a:p>
          <a:p>
            <a:pPr marL="514350" indent="-514350" algn="just">
              <a:buFont typeface="+mj-lt"/>
              <a:buAutoNum type="arabicPeriod"/>
            </a:pPr>
            <a:r>
              <a:rPr lang="en-US" dirty="0" smtClean="0"/>
              <a:t>Arrange these exceptions in a hierarchy.</a:t>
            </a:r>
          </a:p>
          <a:p>
            <a:pPr marL="514350" indent="-514350" algn="just">
              <a:buFont typeface="+mj-lt"/>
              <a:buAutoNum type="arabicPeriod"/>
            </a:pPr>
            <a:r>
              <a:rPr lang="en-US" dirty="0" smtClean="0"/>
              <a:t>For each operation, specify the exceptions that it may rise.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Exceptions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542165" y="2057400"/>
            <a:ext cx="6009060" cy="3581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normAutofit/>
          </a:bodyPr>
          <a:lstStyle/>
          <a:p>
            <a:r>
              <a:rPr lang="en-US" sz="5400" dirty="0" smtClean="0"/>
              <a:t>Events and </a:t>
            </a:r>
            <a:r>
              <a:rPr lang="en-US" sz="5400" dirty="0" smtClean="0"/>
              <a:t>Signals</a:t>
            </a:r>
            <a:endParaRPr lang="en-US"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In the real world, things </a:t>
            </a:r>
            <a:r>
              <a:rPr lang="en-US" dirty="0" smtClean="0"/>
              <a:t>happen.</a:t>
            </a:r>
          </a:p>
          <a:p>
            <a:pPr algn="just"/>
            <a:r>
              <a:rPr lang="en-US" dirty="0" smtClean="0"/>
              <a:t>Not </a:t>
            </a:r>
            <a:r>
              <a:rPr lang="en-US" dirty="0" smtClean="0"/>
              <a:t>only do things happen, but lots of things may happen at </a:t>
            </a:r>
            <a:r>
              <a:rPr lang="en-US" dirty="0" smtClean="0"/>
              <a:t>the same </a:t>
            </a:r>
            <a:r>
              <a:rPr lang="en-US" dirty="0" smtClean="0"/>
              <a:t>time, and at the most unexpected times</a:t>
            </a:r>
            <a:r>
              <a:rPr lang="en-US" dirty="0" smtClean="0"/>
              <a:t>.</a:t>
            </a:r>
          </a:p>
          <a:p>
            <a:pPr algn="just"/>
            <a:r>
              <a:rPr lang="en-US" dirty="0" smtClean="0"/>
              <a:t>"</a:t>
            </a:r>
            <a:r>
              <a:rPr lang="en-US" dirty="0" smtClean="0"/>
              <a:t>Things that happen" are called events, and </a:t>
            </a:r>
            <a:r>
              <a:rPr lang="en-US" dirty="0" smtClean="0"/>
              <a:t>each one </a:t>
            </a:r>
            <a:r>
              <a:rPr lang="en-US" dirty="0" smtClean="0"/>
              <a:t>represents the specification of a significant occurrence that has a location in time and space.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state machines (sequence of states), we use events to model the occurrence of a stimulus that can trigger an object to move from one state to another state.</a:t>
            </a:r>
          </a:p>
          <a:p>
            <a:pPr algn="just"/>
            <a:r>
              <a:rPr lang="en-US" dirty="0" smtClean="0"/>
              <a:t>Events may include signals, calls, the passage of time or a change in state.</a:t>
            </a:r>
          </a:p>
          <a:p>
            <a:pPr algn="just"/>
            <a:r>
              <a:rPr lang="en-US" dirty="0" smtClean="0"/>
              <a:t>Events may be synchronous or asynchronous, so modeling events is wrapped up in the modeling of processes and threads.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UML, each thing that happens is modeled as an event.</a:t>
            </a:r>
          </a:p>
          <a:p>
            <a:pPr algn="just"/>
            <a:r>
              <a:rPr lang="en-US" dirty="0" smtClean="0"/>
              <a:t>An event is the specification of a significant occurrence that has a location in time and space.</a:t>
            </a:r>
          </a:p>
          <a:p>
            <a:pPr algn="just"/>
            <a:r>
              <a:rPr lang="en-US" dirty="0" smtClean="0"/>
              <a:t>A signal, passing of time and change in state are asynchronous events.</a:t>
            </a:r>
          </a:p>
          <a:p>
            <a:pPr algn="just"/>
            <a:r>
              <a:rPr lang="en-US" dirty="0" smtClean="0"/>
              <a:t>Calls are generally synchronous events, representing invocation of an operation.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UML allows us to represent events graphically as shown below.</a:t>
            </a:r>
          </a:p>
          <a:p>
            <a:pPr algn="just"/>
            <a:r>
              <a:rPr lang="en-US" dirty="0" smtClean="0"/>
              <a:t>Signals may be represented as stereotyped classes and other events are represented as messages associated with transitions which cause an object to move from one state to another.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596425" y="2667000"/>
            <a:ext cx="6634329" cy="2667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714</Words>
  <Application>Microsoft Office PowerPoint</Application>
  <PresentationFormat>On-screen Show (4:3)</PresentationFormat>
  <Paragraphs>87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Advanced Behavioral Modeling</vt:lpstr>
      <vt:lpstr>Syllabus</vt:lpstr>
      <vt:lpstr>Events and Signals</vt:lpstr>
      <vt:lpstr>Topics to be covered</vt:lpstr>
      <vt:lpstr>Introduction</vt:lpstr>
      <vt:lpstr>Introduction</vt:lpstr>
      <vt:lpstr>Getting Started</vt:lpstr>
      <vt:lpstr>Getting Started</vt:lpstr>
      <vt:lpstr>Getting Started</vt:lpstr>
      <vt:lpstr>Terms and Concepts</vt:lpstr>
      <vt:lpstr>Kinds of Events</vt:lpstr>
      <vt:lpstr>Signals</vt:lpstr>
      <vt:lpstr>Signals</vt:lpstr>
      <vt:lpstr>Call Events</vt:lpstr>
      <vt:lpstr>Call Events</vt:lpstr>
      <vt:lpstr>Time and Change Events</vt:lpstr>
      <vt:lpstr>Time and Change Events</vt:lpstr>
      <vt:lpstr>Sending and Receiving Events</vt:lpstr>
      <vt:lpstr>Sending and Receiving Events</vt:lpstr>
      <vt:lpstr>Common Modeling Techniques</vt:lpstr>
      <vt:lpstr>Modeling a Family of Signals</vt:lpstr>
      <vt:lpstr>Modeling a Family of Signals</vt:lpstr>
      <vt:lpstr>Modeling Exceptions</vt:lpstr>
      <vt:lpstr>Modeling Exceptions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Advanced Behavioral Modeling</dc:title>
  <dc:creator>AVINASH</dc:creator>
  <cp:lastModifiedBy>RAMESH</cp:lastModifiedBy>
  <cp:revision>49</cp:revision>
  <dcterms:created xsi:type="dcterms:W3CDTF">2006-08-16T00:00:00Z</dcterms:created>
  <dcterms:modified xsi:type="dcterms:W3CDTF">2020-02-27T03:47:52Z</dcterms:modified>
</cp:coreProperties>
</file>