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7" r:id="rId11"/>
    <p:sldId id="265" r:id="rId12"/>
    <p:sldId id="279" r:id="rId13"/>
    <p:sldId id="278" r:id="rId14"/>
    <p:sldId id="266" r:id="rId15"/>
    <p:sldId id="280" r:id="rId16"/>
    <p:sldId id="267" r:id="rId17"/>
    <p:sldId id="283" r:id="rId18"/>
    <p:sldId id="284" r:id="rId19"/>
    <p:sldId id="281" r:id="rId20"/>
    <p:sldId id="268" r:id="rId21"/>
    <p:sldId id="285" r:id="rId22"/>
    <p:sldId id="282" r:id="rId23"/>
    <p:sldId id="269" r:id="rId24"/>
    <p:sldId id="270" r:id="rId25"/>
    <p:sldId id="271" r:id="rId26"/>
    <p:sldId id="274" r:id="rId27"/>
    <p:sldId id="273" r:id="rId28"/>
    <p:sldId id="272" r:id="rId29"/>
    <p:sldId id="27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037"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05-Mar-20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05-Mar-20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05-Mar-20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05-Mar-20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05-Mar-20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05-Mar-20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92375"/>
            <a:ext cx="7772400" cy="1470025"/>
          </a:xfrm>
        </p:spPr>
        <p:txBody>
          <a:bodyPr/>
          <a:lstStyle/>
          <a:p>
            <a:r>
              <a:rPr lang="en-US" dirty="0" smtClean="0">
                <a:solidFill>
                  <a:srgbClr val="FF0000"/>
                </a:solidFill>
              </a:rPr>
              <a:t>Process and Threads</a:t>
            </a:r>
            <a:endParaRPr 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Control</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In a concurrent system, there is </a:t>
            </a:r>
            <a:r>
              <a:rPr lang="en-US" dirty="0" smtClean="0">
                <a:solidFill>
                  <a:srgbClr val="FF0000"/>
                </a:solidFill>
              </a:rPr>
              <a:t>more</a:t>
            </a:r>
            <a:r>
              <a:rPr lang="en-US" dirty="0" smtClean="0"/>
              <a:t> than one flow of control </a:t>
            </a:r>
            <a:r>
              <a:rPr lang="en-US" dirty="0" err="1" smtClean="0"/>
              <a:t>i.e</a:t>
            </a:r>
            <a:r>
              <a:rPr lang="en-US" dirty="0" smtClean="0"/>
              <a:t>, </a:t>
            </a:r>
            <a:r>
              <a:rPr lang="en-US" dirty="0" smtClean="0">
                <a:solidFill>
                  <a:srgbClr val="FF0000"/>
                </a:solidFill>
              </a:rPr>
              <a:t>more</a:t>
            </a:r>
            <a:r>
              <a:rPr lang="en-US" dirty="0" smtClean="0"/>
              <a:t> than one thing can take place at a time.</a:t>
            </a:r>
          </a:p>
          <a:p>
            <a:pPr algn="just"/>
            <a:r>
              <a:rPr lang="en-US" dirty="0" smtClean="0"/>
              <a:t>In a concurrent system, there are multiple simultaneous flows of control, each rooted at the head of an independent process or a thread.</a:t>
            </a:r>
          </a:p>
          <a:p>
            <a:pPr algn="just"/>
            <a:r>
              <a:rPr lang="en-US" dirty="0" smtClean="0"/>
              <a:t>If you take a snapshot of a concurrent system while it's running, you'll logically see multiple locations of execution.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Classes and Events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Active classes are just classes with a special property. </a:t>
            </a:r>
          </a:p>
          <a:p>
            <a:pPr algn="just"/>
            <a:r>
              <a:rPr lang="en-US" dirty="0" smtClean="0"/>
              <a:t>An active class represents an independent flow of control, whereas a plain class embodies no such flow.</a:t>
            </a:r>
          </a:p>
          <a:p>
            <a:pPr algn="just"/>
            <a:r>
              <a:rPr lang="en-US" dirty="0" smtClean="0"/>
              <a:t>Plain classes are implicitly called passive because they cannot independently initiate control activity.</a:t>
            </a:r>
          </a:p>
          <a:p>
            <a:pPr algn="just"/>
            <a:r>
              <a:rPr lang="en-US" dirty="0" smtClean="0"/>
              <a:t>You use active classes to model common families of processes or threads.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Classes and Events</a:t>
            </a:r>
            <a:endParaRPr lang="en-US" dirty="0"/>
          </a:p>
        </p:txBody>
      </p:sp>
      <p:sp>
        <p:nvSpPr>
          <p:cNvPr id="3" name="Content Placeholder 2"/>
          <p:cNvSpPr>
            <a:spLocks noGrp="1"/>
          </p:cNvSpPr>
          <p:nvPr>
            <p:ph idx="1"/>
          </p:nvPr>
        </p:nvSpPr>
        <p:spPr/>
        <p:txBody>
          <a:bodyPr>
            <a:normAutofit/>
          </a:bodyPr>
          <a:lstStyle/>
          <a:p>
            <a:pPr algn="just"/>
            <a:r>
              <a:rPr lang="en-US" dirty="0" smtClean="0"/>
              <a:t>An active object is an instance of an active class represents a process or thread.</a:t>
            </a:r>
          </a:p>
          <a:p>
            <a:pPr algn="just"/>
            <a:r>
              <a:rPr lang="en-US" dirty="0" smtClean="0"/>
              <a:t>When an active object is created, the associated flow of control is started; when the active object is destroyed, the associated flow of control is terminated.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Classes and Events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 your diagrams, active objects may appear wherever passive objects appear.</a:t>
            </a:r>
          </a:p>
          <a:p>
            <a:pPr algn="just"/>
            <a:r>
              <a:rPr lang="en-US" dirty="0" smtClean="0"/>
              <a:t>We can model the collaboration of active and passive objects by using interaction diagrams.</a:t>
            </a:r>
          </a:p>
          <a:p>
            <a:pPr algn="just"/>
            <a:r>
              <a:rPr lang="en-US" dirty="0" smtClean="0"/>
              <a:t>An active object may appear as the target of an event in a state machine.</a:t>
            </a:r>
          </a:p>
          <a:p>
            <a:pPr algn="just"/>
            <a:r>
              <a:rPr lang="en-US" dirty="0" smtClean="0"/>
              <a:t>In </a:t>
            </a:r>
            <a:r>
              <a:rPr lang="en-US" dirty="0" smtClean="0"/>
              <a:t>state </a:t>
            </a:r>
            <a:r>
              <a:rPr lang="en-US" dirty="0" smtClean="0"/>
              <a:t>machines, both passive and active objects may send and receive signal events and call events.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Elements</a:t>
            </a:r>
            <a:endParaRPr lang="en-US" dirty="0"/>
          </a:p>
        </p:txBody>
      </p:sp>
      <p:sp>
        <p:nvSpPr>
          <p:cNvPr id="3" name="Content Placeholder 2"/>
          <p:cNvSpPr>
            <a:spLocks noGrp="1"/>
          </p:cNvSpPr>
          <p:nvPr>
            <p:ph idx="1"/>
          </p:nvPr>
        </p:nvSpPr>
        <p:spPr/>
        <p:txBody>
          <a:bodyPr/>
          <a:lstStyle/>
          <a:p>
            <a:pPr algn="just"/>
            <a:r>
              <a:rPr lang="en-US" dirty="0" smtClean="0"/>
              <a:t>All of the UML's extensibility mechanisms apply to active classes.</a:t>
            </a:r>
          </a:p>
          <a:p>
            <a:pPr algn="just"/>
            <a:r>
              <a:rPr lang="en-US" dirty="0" smtClean="0"/>
              <a:t>We use tagged values to extend active class properties, such as specifying the scheduling policy of the active class.</a:t>
            </a:r>
          </a:p>
          <a:p>
            <a:pPr algn="just"/>
            <a:r>
              <a:rPr lang="en-US" dirty="0" smtClean="0"/>
              <a:t>The UML defines two standard stereotypes that apply to active classes.</a:t>
            </a:r>
            <a:endParaRPr lang="en-US" b="1" dirty="0" smtClean="0"/>
          </a:p>
          <a:p>
            <a:endParaRPr lang="en-US" dirty="0"/>
          </a:p>
        </p:txBody>
      </p:sp>
      <p:graphicFrame>
        <p:nvGraphicFramePr>
          <p:cNvPr id="4" name="Table 3"/>
          <p:cNvGraphicFramePr>
            <a:graphicFrameLocks noGrp="1"/>
          </p:cNvGraphicFramePr>
          <p:nvPr/>
        </p:nvGraphicFramePr>
        <p:xfrm>
          <a:off x="381000" y="5486400"/>
          <a:ext cx="8305800" cy="1280160"/>
        </p:xfrm>
        <a:graphic>
          <a:graphicData uri="http://schemas.openxmlformats.org/drawingml/2006/table">
            <a:tbl>
              <a:tblPr firstRow="1" bandRow="1">
                <a:tableStyleId>{2D5ABB26-0587-4C30-8999-92F81FD0307C}</a:tableStyleId>
              </a:tblPr>
              <a:tblGrid>
                <a:gridCol w="990600"/>
                <a:gridCol w="7315200"/>
              </a:tblGrid>
              <a:tr h="370840">
                <a:tc>
                  <a:txBody>
                    <a:bodyPr/>
                    <a:lstStyle/>
                    <a:p>
                      <a:r>
                        <a:rPr lang="en-US" baseline="0" dirty="0" smtClean="0"/>
                        <a:t> process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Specifies a heavyweight flow that can execute concurrently with other processes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 thread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Specifies a lightweight flow that can execute concurrently with other threads within the same process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Elements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distinction between a process and a thread arises from the two different ways a flow of control may be managed by the operating system of the node on which the object resides. </a:t>
            </a:r>
          </a:p>
          <a:p>
            <a:pPr algn="just"/>
            <a:r>
              <a:rPr lang="en-US" dirty="0" smtClean="0"/>
              <a:t>A </a:t>
            </a:r>
            <a:r>
              <a:rPr lang="en-US" dirty="0" smtClean="0">
                <a:solidFill>
                  <a:srgbClr val="FF0000"/>
                </a:solidFill>
              </a:rPr>
              <a:t>process </a:t>
            </a:r>
            <a:r>
              <a:rPr lang="en-US" dirty="0" smtClean="0"/>
              <a:t>is heavyweight, which means that it is a thing known to the operating system itself and runs in an independent address space.</a:t>
            </a:r>
          </a:p>
          <a:p>
            <a:pPr algn="just"/>
            <a:r>
              <a:rPr lang="en-US" dirty="0" smtClean="0"/>
              <a:t>A </a:t>
            </a:r>
            <a:r>
              <a:rPr lang="en-US" dirty="0" smtClean="0">
                <a:solidFill>
                  <a:srgbClr val="FF0000"/>
                </a:solidFill>
              </a:rPr>
              <a:t>thread</a:t>
            </a:r>
            <a:r>
              <a:rPr lang="en-US" dirty="0" smtClean="0"/>
              <a:t> is lightweight. It may be known to the operating system itself. More often, it is hidden inside a heavier-weight process and runs inside the address space of the enclosing process.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a:t>
            </a:r>
            <a:endParaRPr lang="en-US" dirty="0"/>
          </a:p>
        </p:txBody>
      </p:sp>
      <p:sp>
        <p:nvSpPr>
          <p:cNvPr id="3" name="Content Placeholder 2"/>
          <p:cNvSpPr>
            <a:spLocks noGrp="1"/>
          </p:cNvSpPr>
          <p:nvPr>
            <p:ph idx="1"/>
          </p:nvPr>
        </p:nvSpPr>
        <p:spPr/>
        <p:txBody>
          <a:bodyPr/>
          <a:lstStyle/>
          <a:p>
            <a:pPr algn="just"/>
            <a:r>
              <a:rPr lang="en-US" dirty="0" smtClean="0"/>
              <a:t>When objects collaborate with one another, they interact by passing messages from one to the other.</a:t>
            </a:r>
          </a:p>
          <a:p>
            <a:pPr algn="just"/>
            <a:r>
              <a:rPr lang="en-US" dirty="0" smtClean="0"/>
              <a:t>In a system with both active and passive objects, there are </a:t>
            </a:r>
            <a:r>
              <a:rPr lang="en-US" dirty="0" smtClean="0">
                <a:solidFill>
                  <a:srgbClr val="FF0000"/>
                </a:solidFill>
              </a:rPr>
              <a:t>four</a:t>
            </a:r>
            <a:r>
              <a:rPr lang="en-US" dirty="0" smtClean="0"/>
              <a:t> possible combinations of interaction that you must consider.</a:t>
            </a:r>
          </a:p>
          <a:p>
            <a:pPr algn="just"/>
            <a:r>
              <a:rPr lang="en-US" dirty="0" smtClean="0">
                <a:solidFill>
                  <a:srgbClr val="FF0000"/>
                </a:solidFill>
              </a:rPr>
              <a:t>First</a:t>
            </a:r>
            <a:r>
              <a:rPr lang="en-US" dirty="0" smtClean="0"/>
              <a:t>, a message may be passed from one passive object to another.</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solidFill>
                  <a:srgbClr val="FF0000"/>
                </a:solidFill>
              </a:rPr>
              <a:t>Second</a:t>
            </a:r>
            <a:r>
              <a:rPr lang="en-US" dirty="0" smtClean="0"/>
              <a:t>, a message may be passed from one active object to another.</a:t>
            </a:r>
          </a:p>
          <a:p>
            <a:pPr algn="just"/>
            <a:r>
              <a:rPr lang="en-US" dirty="0" smtClean="0"/>
              <a:t>When this happens, we have </a:t>
            </a:r>
            <a:r>
              <a:rPr lang="en-US" dirty="0" err="1" smtClean="0"/>
              <a:t>interprocess</a:t>
            </a:r>
            <a:r>
              <a:rPr lang="en-US" dirty="0" smtClean="0"/>
              <a:t> communication, and there are two possible styles of communication.</a:t>
            </a:r>
          </a:p>
          <a:p>
            <a:pPr lvl="1" algn="just"/>
            <a:r>
              <a:rPr lang="en-US" dirty="0" smtClean="0">
                <a:solidFill>
                  <a:srgbClr val="FF0000"/>
                </a:solidFill>
              </a:rPr>
              <a:t>First</a:t>
            </a:r>
            <a:r>
              <a:rPr lang="en-US" dirty="0" smtClean="0"/>
              <a:t>, one active object might synchronously call an operation of another.</a:t>
            </a:r>
          </a:p>
          <a:p>
            <a:pPr lvl="1" algn="just"/>
            <a:r>
              <a:rPr lang="en-US" dirty="0" smtClean="0">
                <a:solidFill>
                  <a:srgbClr val="FF0000"/>
                </a:solidFill>
              </a:rPr>
              <a:t>Second</a:t>
            </a:r>
            <a:r>
              <a:rPr lang="en-US" dirty="0" smtClean="0"/>
              <a:t>, one active object might asynchronously send a signal or call an operation of another object.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a:t>
            </a:r>
            <a:endParaRPr lang="en-US" dirty="0"/>
          </a:p>
        </p:txBody>
      </p:sp>
      <p:sp>
        <p:nvSpPr>
          <p:cNvPr id="3" name="Content Placeholder 2"/>
          <p:cNvSpPr>
            <a:spLocks noGrp="1"/>
          </p:cNvSpPr>
          <p:nvPr>
            <p:ph idx="1"/>
          </p:nvPr>
        </p:nvSpPr>
        <p:spPr/>
        <p:txBody>
          <a:bodyPr>
            <a:normAutofit/>
          </a:bodyPr>
          <a:lstStyle/>
          <a:p>
            <a:pPr marL="342900" lvl="1" indent="-342900" algn="just">
              <a:buFont typeface="Arial" pitchFamily="34" charset="0"/>
              <a:buChar char="•"/>
            </a:pPr>
            <a:r>
              <a:rPr lang="en-US" dirty="0" smtClean="0"/>
              <a:t>A </a:t>
            </a:r>
            <a:r>
              <a:rPr lang="en-US" dirty="0" smtClean="0">
                <a:solidFill>
                  <a:srgbClr val="FF0000"/>
                </a:solidFill>
              </a:rPr>
              <a:t>synchronous</a:t>
            </a:r>
            <a:r>
              <a:rPr lang="en-US" dirty="0" smtClean="0"/>
              <a:t> </a:t>
            </a:r>
            <a:r>
              <a:rPr lang="en-US" dirty="0" smtClean="0">
                <a:solidFill>
                  <a:srgbClr val="FF0000"/>
                </a:solidFill>
              </a:rPr>
              <a:t>message</a:t>
            </a:r>
            <a:r>
              <a:rPr lang="en-US" dirty="0" smtClean="0"/>
              <a:t> is rendered as a </a:t>
            </a:r>
            <a:r>
              <a:rPr lang="en-US" dirty="0" smtClean="0">
                <a:solidFill>
                  <a:srgbClr val="FF0000"/>
                </a:solidFill>
              </a:rPr>
              <a:t>full</a:t>
            </a:r>
            <a:r>
              <a:rPr lang="en-US" dirty="0" smtClean="0"/>
              <a:t> </a:t>
            </a:r>
            <a:r>
              <a:rPr lang="en-US" dirty="0" smtClean="0">
                <a:solidFill>
                  <a:srgbClr val="FF0000"/>
                </a:solidFill>
              </a:rPr>
              <a:t>arrow</a:t>
            </a:r>
            <a:r>
              <a:rPr lang="en-US" dirty="0" smtClean="0"/>
              <a:t> and an </a:t>
            </a:r>
            <a:r>
              <a:rPr lang="en-US" dirty="0" smtClean="0">
                <a:solidFill>
                  <a:srgbClr val="FF0000"/>
                </a:solidFill>
              </a:rPr>
              <a:t>asynchronous</a:t>
            </a:r>
            <a:r>
              <a:rPr lang="en-US" dirty="0" smtClean="0"/>
              <a:t> </a:t>
            </a:r>
            <a:r>
              <a:rPr lang="en-US" dirty="0" smtClean="0">
                <a:solidFill>
                  <a:srgbClr val="FF0000"/>
                </a:solidFill>
              </a:rPr>
              <a:t>message</a:t>
            </a:r>
            <a:r>
              <a:rPr lang="en-US" dirty="0" smtClean="0"/>
              <a:t> is rendered as a </a:t>
            </a:r>
            <a:r>
              <a:rPr lang="en-US" dirty="0" smtClean="0">
                <a:solidFill>
                  <a:srgbClr val="FF0000"/>
                </a:solidFill>
              </a:rPr>
              <a:t>half</a:t>
            </a:r>
            <a:r>
              <a:rPr lang="en-US" dirty="0" smtClean="0"/>
              <a:t> </a:t>
            </a:r>
            <a:r>
              <a:rPr lang="en-US" dirty="0" smtClean="0">
                <a:solidFill>
                  <a:srgbClr val="FF0000"/>
                </a:solidFill>
              </a:rPr>
              <a:t>arrow</a:t>
            </a:r>
            <a:r>
              <a:rPr lang="en-US" dirty="0" smtClean="0"/>
              <a:t> as shown in below figure.</a:t>
            </a:r>
          </a:p>
          <a:p>
            <a:pPr marL="342900" lvl="1" indent="-342900" algn="just">
              <a:buFont typeface="Arial" pitchFamily="34" charset="0"/>
              <a:buChar char="•"/>
            </a:pPr>
            <a:endParaRPr lang="en-US" dirty="0" smtClean="0"/>
          </a:p>
        </p:txBody>
      </p:sp>
      <p:pic>
        <p:nvPicPr>
          <p:cNvPr id="4" name="Picture 2"/>
          <p:cNvPicPr>
            <a:picLocks noChangeAspect="1" noChangeArrowheads="1"/>
          </p:cNvPicPr>
          <p:nvPr/>
        </p:nvPicPr>
        <p:blipFill>
          <a:blip r:embed="rId2" cstate="print"/>
          <a:srcRect/>
          <a:stretch>
            <a:fillRect/>
          </a:stretch>
        </p:blipFill>
        <p:spPr bwMode="auto">
          <a:xfrm>
            <a:off x="1524000" y="2971800"/>
            <a:ext cx="6462191" cy="36576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a:t>
            </a:r>
            <a:endParaRPr lang="en-US" dirty="0"/>
          </a:p>
        </p:txBody>
      </p:sp>
      <p:sp>
        <p:nvSpPr>
          <p:cNvPr id="5" name="Content Placeholder 4"/>
          <p:cNvSpPr>
            <a:spLocks noGrp="1"/>
          </p:cNvSpPr>
          <p:nvPr>
            <p:ph idx="1"/>
          </p:nvPr>
        </p:nvSpPr>
        <p:spPr/>
        <p:txBody>
          <a:bodyPr/>
          <a:lstStyle/>
          <a:p>
            <a:pPr algn="just"/>
            <a:r>
              <a:rPr lang="en-US" dirty="0" smtClean="0">
                <a:solidFill>
                  <a:srgbClr val="FF0000"/>
                </a:solidFill>
              </a:rPr>
              <a:t>Third</a:t>
            </a:r>
            <a:r>
              <a:rPr lang="en-US" dirty="0" smtClean="0"/>
              <a:t>, a message may be passed from an active object to a passive object.</a:t>
            </a:r>
          </a:p>
          <a:p>
            <a:pPr algn="just"/>
            <a:r>
              <a:rPr lang="en-US" dirty="0" smtClean="0">
                <a:solidFill>
                  <a:srgbClr val="FF0000"/>
                </a:solidFill>
              </a:rPr>
              <a:t>Fourth</a:t>
            </a:r>
            <a:r>
              <a:rPr lang="en-US" dirty="0" smtClean="0"/>
              <a:t>, a message may be passed from a passive object to an active one.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r>
              <a:rPr lang="en-US" dirty="0" smtClean="0"/>
              <a:t>Getting Started</a:t>
            </a:r>
          </a:p>
          <a:p>
            <a:r>
              <a:rPr lang="en-US" dirty="0" smtClean="0"/>
              <a:t>Terms and Concepts</a:t>
            </a:r>
          </a:p>
          <a:p>
            <a:r>
              <a:rPr lang="en-US" dirty="0" smtClean="0"/>
              <a:t>Common Modeling Techniques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Synchronization</a:t>
            </a:r>
            <a:endParaRPr lang="en-US" dirty="0"/>
          </a:p>
        </p:txBody>
      </p:sp>
      <p:sp>
        <p:nvSpPr>
          <p:cNvPr id="3" name="Content Placeholder 2"/>
          <p:cNvSpPr>
            <a:spLocks noGrp="1"/>
          </p:cNvSpPr>
          <p:nvPr>
            <p:ph idx="1"/>
          </p:nvPr>
        </p:nvSpPr>
        <p:spPr/>
        <p:txBody>
          <a:bodyPr>
            <a:normAutofit fontScale="92500" lnSpcReduction="10000"/>
          </a:bodyPr>
          <a:lstStyle/>
          <a:p>
            <a:pPr algn="just" fontAlgn="base"/>
            <a:r>
              <a:rPr lang="en-US" dirty="0" smtClean="0"/>
              <a:t>Synchronization means arranging the flow of controls of objects so that mutual exclusion will be guaranteed.</a:t>
            </a:r>
          </a:p>
          <a:p>
            <a:pPr algn="just"/>
            <a:r>
              <a:rPr lang="en-US" dirty="0" smtClean="0"/>
              <a:t>The key to solving this problem in object-oriented systems is by treating an object as a critical region.</a:t>
            </a:r>
          </a:p>
          <a:p>
            <a:pPr algn="just"/>
            <a:r>
              <a:rPr lang="en-US" dirty="0" smtClean="0"/>
              <a:t>There are </a:t>
            </a:r>
            <a:r>
              <a:rPr lang="en-US" dirty="0" smtClean="0">
                <a:solidFill>
                  <a:srgbClr val="FF0000"/>
                </a:solidFill>
              </a:rPr>
              <a:t>three</a:t>
            </a:r>
            <a:r>
              <a:rPr lang="en-US" dirty="0" smtClean="0"/>
              <a:t> alternatives to this approach, each of which involves attaching certain synchronization properties to the operations defined in a class.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Synchronization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the UML, you can model all three approaches.</a:t>
            </a:r>
          </a:p>
          <a:p>
            <a:pPr algn="just" fontAlgn="base"/>
            <a:r>
              <a:rPr lang="en-US" u="sng" dirty="0" smtClean="0">
                <a:solidFill>
                  <a:srgbClr val="FF0000"/>
                </a:solidFill>
              </a:rPr>
              <a:t>Sequential</a:t>
            </a:r>
            <a:r>
              <a:rPr lang="en-US" dirty="0" smtClean="0"/>
              <a:t> – Callers must coordinate outside the object so that only one flow is in the object at a time</a:t>
            </a:r>
          </a:p>
          <a:p>
            <a:pPr algn="just" fontAlgn="base"/>
            <a:r>
              <a:rPr lang="en-US" u="sng" dirty="0" smtClean="0">
                <a:solidFill>
                  <a:srgbClr val="FF0000"/>
                </a:solidFill>
              </a:rPr>
              <a:t>Guarded</a:t>
            </a:r>
            <a:r>
              <a:rPr lang="en-US" dirty="0" smtClean="0"/>
              <a:t> – Multiple flow of control is </a:t>
            </a:r>
            <a:r>
              <a:rPr lang="en-US" dirty="0" err="1" smtClean="0"/>
              <a:t>sequentialized</a:t>
            </a:r>
            <a:r>
              <a:rPr lang="en-US" dirty="0" smtClean="0"/>
              <a:t> with the help of object’s guarded operations. </a:t>
            </a:r>
            <a:r>
              <a:rPr lang="en-US" dirty="0" smtClean="0"/>
              <a:t>In </a:t>
            </a:r>
            <a:r>
              <a:rPr lang="en-US" dirty="0" smtClean="0"/>
              <a:t>effect it becomes sequential.</a:t>
            </a:r>
          </a:p>
          <a:p>
            <a:pPr algn="just" fontAlgn="base"/>
            <a:r>
              <a:rPr lang="en-US" u="sng" dirty="0" smtClean="0">
                <a:solidFill>
                  <a:srgbClr val="FF0000"/>
                </a:solidFill>
              </a:rPr>
              <a:t>Concurrent</a:t>
            </a:r>
            <a:r>
              <a:rPr lang="en-US" dirty="0" smtClean="0"/>
              <a:t> – Multiple flow of control is guaranteed by treating each operation as atomic.</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Synchronization</a:t>
            </a:r>
            <a:endParaRPr lang="en-US" dirty="0"/>
          </a:p>
        </p:txBody>
      </p:sp>
      <p:sp>
        <p:nvSpPr>
          <p:cNvPr id="6" name="Content Placeholder 5"/>
          <p:cNvSpPr>
            <a:spLocks noGrp="1"/>
          </p:cNvSpPr>
          <p:nvPr>
            <p:ph idx="1"/>
          </p:nvPr>
        </p:nvSpPr>
        <p:spPr/>
        <p:txBody>
          <a:bodyPr/>
          <a:lstStyle/>
          <a:p>
            <a:pPr algn="just"/>
            <a:r>
              <a:rPr lang="en-US" dirty="0" smtClean="0"/>
              <a:t>As shown in below figure, synchronization are rendered in the operations of active classes with the help of constraints.</a:t>
            </a:r>
            <a:endParaRPr lang="en-US" dirty="0"/>
          </a:p>
        </p:txBody>
      </p:sp>
      <p:pic>
        <p:nvPicPr>
          <p:cNvPr id="7" name="Picture 2"/>
          <p:cNvPicPr>
            <a:picLocks noChangeAspect="1" noChangeArrowheads="1"/>
          </p:cNvPicPr>
          <p:nvPr/>
        </p:nvPicPr>
        <p:blipFill>
          <a:blip r:embed="rId2" cstate="print"/>
          <a:srcRect/>
          <a:stretch>
            <a:fillRect/>
          </a:stretch>
        </p:blipFill>
        <p:spPr bwMode="auto">
          <a:xfrm>
            <a:off x="990600" y="3124200"/>
            <a:ext cx="7092205" cy="3276599"/>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Process Views</a:t>
            </a:r>
            <a:endParaRPr lang="en-US" dirty="0"/>
          </a:p>
        </p:txBody>
      </p:sp>
      <p:sp>
        <p:nvSpPr>
          <p:cNvPr id="3" name="Content Placeholder 2"/>
          <p:cNvSpPr>
            <a:spLocks noGrp="1"/>
          </p:cNvSpPr>
          <p:nvPr>
            <p:ph idx="1"/>
          </p:nvPr>
        </p:nvSpPr>
        <p:spPr/>
        <p:txBody>
          <a:bodyPr/>
          <a:lstStyle/>
          <a:p>
            <a:pPr algn="just" fontAlgn="base"/>
            <a:r>
              <a:rPr lang="en-US" dirty="0" smtClean="0"/>
              <a:t>The process view of a system encompasses the threads and processes that form the system’s concurrency and synchronization mechanisms.</a:t>
            </a:r>
          </a:p>
          <a:p>
            <a:pPr algn="just" fontAlgn="base"/>
            <a:r>
              <a:rPr lang="en-US" dirty="0" smtClean="0"/>
              <a:t>This view primarily addresses the performance, scalability, and throughput of the system.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Common Modeling Techniques</a:t>
            </a:r>
            <a:endParaRPr lang="en-US" dirty="0"/>
          </a:p>
        </p:txBody>
      </p:sp>
      <p:sp>
        <p:nvSpPr>
          <p:cNvPr id="3" name="Content Placeholder 2"/>
          <p:cNvSpPr>
            <a:spLocks noGrp="1"/>
          </p:cNvSpPr>
          <p:nvPr>
            <p:ph idx="1"/>
          </p:nvPr>
        </p:nvSpPr>
        <p:spPr/>
        <p:txBody>
          <a:bodyPr/>
          <a:lstStyle/>
          <a:p>
            <a:pPr algn="just">
              <a:buNone/>
            </a:pPr>
            <a:r>
              <a:rPr lang="en-US" dirty="0" smtClean="0">
                <a:solidFill>
                  <a:srgbClr val="FF0000"/>
                </a:solidFill>
              </a:rPr>
              <a:t>	There are two modeling techniques in Process and Threads</a:t>
            </a:r>
            <a:endParaRPr lang="en-US" dirty="0" smtClean="0"/>
          </a:p>
          <a:p>
            <a:r>
              <a:rPr lang="en-US" dirty="0" smtClean="0"/>
              <a:t>Modeling Multiple Flows of Control</a:t>
            </a:r>
          </a:p>
          <a:p>
            <a:r>
              <a:rPr lang="en-US" dirty="0" smtClean="0"/>
              <a:t>Modeling </a:t>
            </a:r>
            <a:r>
              <a:rPr lang="en-US" dirty="0" err="1" smtClean="0"/>
              <a:t>Interprocess</a:t>
            </a:r>
            <a:r>
              <a:rPr lang="en-US" dirty="0" smtClean="0"/>
              <a:t> Communication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Multiple Flows of Control</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	</a:t>
            </a:r>
            <a:r>
              <a:rPr lang="en-US" dirty="0" smtClean="0">
                <a:solidFill>
                  <a:srgbClr val="FF0000"/>
                </a:solidFill>
              </a:rPr>
              <a:t>To model multiple flows of control,</a:t>
            </a:r>
          </a:p>
          <a:p>
            <a:pPr marL="514350" indent="-514350" algn="just">
              <a:buFont typeface="+mj-lt"/>
              <a:buAutoNum type="arabicPeriod"/>
            </a:pPr>
            <a:r>
              <a:rPr lang="en-US" dirty="0" smtClean="0"/>
              <a:t>Identify the opportunities for concurrent action and reify each flow as an active class.</a:t>
            </a:r>
          </a:p>
          <a:p>
            <a:pPr marL="514350" indent="-514350" algn="just">
              <a:buFont typeface="+mj-lt"/>
              <a:buAutoNum type="arabicPeriod"/>
            </a:pPr>
            <a:r>
              <a:rPr lang="en-US" dirty="0" smtClean="0"/>
              <a:t>Consider a balanced distribution of responsibilities among these active classes, then examine the other active and passive classes with which each collaborates statically.</a:t>
            </a:r>
          </a:p>
          <a:p>
            <a:pPr marL="514350" indent="-514350" algn="just">
              <a:buFont typeface="+mj-lt"/>
              <a:buAutoNum type="arabicPeriod"/>
            </a:pPr>
            <a:r>
              <a:rPr lang="en-US" dirty="0" smtClean="0"/>
              <a:t>Capture these static decisions in class diagrams, explicitly highlighting each active class.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Multiple Flows of Control</a:t>
            </a:r>
            <a:endParaRPr lang="en-US" dirty="0"/>
          </a:p>
        </p:txBody>
      </p:sp>
      <p:sp>
        <p:nvSpPr>
          <p:cNvPr id="3" name="Content Placeholder 2"/>
          <p:cNvSpPr>
            <a:spLocks noGrp="1"/>
          </p:cNvSpPr>
          <p:nvPr>
            <p:ph idx="1"/>
          </p:nvPr>
        </p:nvSpPr>
        <p:spPr/>
        <p:txBody>
          <a:bodyPr/>
          <a:lstStyle/>
          <a:p>
            <a:pPr marL="514350" indent="-514350" algn="just">
              <a:buFont typeface="+mj-lt"/>
              <a:buAutoNum type="arabicPeriod" startAt="4"/>
            </a:pPr>
            <a:r>
              <a:rPr lang="en-US" dirty="0" smtClean="0"/>
              <a:t>Consider how each group of classes collaborates with one another dynamically. Capture those decisions in interaction diagrams.</a:t>
            </a:r>
          </a:p>
          <a:p>
            <a:pPr marL="514350" indent="-514350" algn="just">
              <a:buFont typeface="+mj-lt"/>
              <a:buAutoNum type="arabicPeriod" startAt="4"/>
            </a:pPr>
            <a:r>
              <a:rPr lang="en-US" dirty="0" smtClean="0"/>
              <a:t>Apply synchronous and asynchronous messaging, as appropriate.</a:t>
            </a:r>
          </a:p>
          <a:p>
            <a:pPr marL="514350" indent="-514350" algn="just">
              <a:buFont typeface="+mj-lt"/>
              <a:buAutoNum type="arabicPeriod" startAt="4"/>
            </a:pPr>
            <a:r>
              <a:rPr lang="en-US" dirty="0" smtClean="0"/>
              <a:t>Apply sequential, guarded, or concurrent operation semantics, as appropriate.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Multiple Flows of Control</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278411" y="2209800"/>
            <a:ext cx="6375299" cy="32004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a:t>
            </a:r>
            <a:r>
              <a:rPr lang="en-US" dirty="0" err="1" smtClean="0"/>
              <a:t>Interprocess</a:t>
            </a:r>
            <a:r>
              <a:rPr lang="en-US" dirty="0" smtClean="0"/>
              <a:t> Communication</a:t>
            </a:r>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	</a:t>
            </a:r>
            <a:r>
              <a:rPr lang="en-US" dirty="0" smtClean="0">
                <a:solidFill>
                  <a:srgbClr val="FF0000"/>
                </a:solidFill>
              </a:rPr>
              <a:t>To model </a:t>
            </a:r>
            <a:r>
              <a:rPr lang="en-US" dirty="0" err="1" smtClean="0">
                <a:solidFill>
                  <a:srgbClr val="FF0000"/>
                </a:solidFill>
              </a:rPr>
              <a:t>interprocess</a:t>
            </a:r>
            <a:r>
              <a:rPr lang="en-US" dirty="0" smtClean="0">
                <a:solidFill>
                  <a:srgbClr val="FF0000"/>
                </a:solidFill>
              </a:rPr>
              <a:t> communication,</a:t>
            </a:r>
          </a:p>
          <a:p>
            <a:pPr marL="514350" indent="-514350" algn="just">
              <a:buFont typeface="+mj-lt"/>
              <a:buAutoNum type="arabicPeriod"/>
            </a:pPr>
            <a:r>
              <a:rPr lang="en-US" dirty="0" smtClean="0"/>
              <a:t>Model the multiple flows of control.</a:t>
            </a:r>
          </a:p>
          <a:p>
            <a:pPr marL="514350" indent="-514350" algn="just">
              <a:buFont typeface="+mj-lt"/>
              <a:buAutoNum type="arabicPeriod"/>
            </a:pPr>
            <a:r>
              <a:rPr lang="en-US" dirty="0" smtClean="0"/>
              <a:t>Consider which of these active objects represent processes and which represent threads. Distinguish them using the appropriate stereotype.</a:t>
            </a:r>
          </a:p>
          <a:p>
            <a:pPr marL="514350" indent="-514350" algn="just">
              <a:buFont typeface="+mj-lt"/>
              <a:buAutoNum type="arabicPeriod"/>
            </a:pPr>
            <a:r>
              <a:rPr lang="en-US" dirty="0" smtClean="0"/>
              <a:t>Model messaging using asynchronous communication; model remote procedure calls using synchronous communication.</a:t>
            </a:r>
          </a:p>
          <a:p>
            <a:pPr marL="514350" indent="-514350" algn="just">
              <a:buFont typeface="+mj-lt"/>
              <a:buAutoNum type="arabicPeriod"/>
            </a:pPr>
            <a:r>
              <a:rPr lang="en-US" dirty="0" smtClean="0"/>
              <a:t>Informally specify the underlying mechanism for communication by using notes, or more formally by using collaborations.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a:t>
            </a:r>
            <a:r>
              <a:rPr lang="en-US" dirty="0" err="1" smtClean="0"/>
              <a:t>Interprocess</a:t>
            </a:r>
            <a:r>
              <a:rPr lang="en-US" dirty="0" smtClean="0"/>
              <a:t> Communication</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351307" y="1905000"/>
            <a:ext cx="6266447" cy="3810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lgn="just"/>
            <a:r>
              <a:rPr lang="en-US" dirty="0" smtClean="0"/>
              <a:t>Events may happen and things may take place all at the same time.</a:t>
            </a:r>
          </a:p>
          <a:p>
            <a:pPr algn="just"/>
            <a:r>
              <a:rPr lang="en-US" dirty="0" smtClean="0"/>
              <a:t>When you model a system of the real world, you must take into account its process view, which encompasses the threads and processes that form the system's concurrency and synchronization mechanisms.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 the UML, you model each independent flow of control as an active object that represents a process or thread that can initiate control activity.</a:t>
            </a:r>
          </a:p>
          <a:p>
            <a:pPr algn="just"/>
            <a:r>
              <a:rPr lang="en-US" dirty="0" smtClean="0"/>
              <a:t>A process is a heavyweight flow that can execute concurrently with other processes.</a:t>
            </a:r>
          </a:p>
          <a:p>
            <a:pPr algn="just"/>
            <a:r>
              <a:rPr lang="en-US" dirty="0" smtClean="0"/>
              <a:t>A thread is a lightweight flow that can execute concurrently with other threads within the same process.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Getting Started</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In the UML, each independent flow of control is modeled as an active object.</a:t>
            </a:r>
          </a:p>
          <a:p>
            <a:pPr algn="just"/>
            <a:r>
              <a:rPr lang="en-US" dirty="0" smtClean="0"/>
              <a:t>An active object is a process or thread that can initiate control activity.</a:t>
            </a:r>
          </a:p>
          <a:p>
            <a:pPr algn="just"/>
            <a:r>
              <a:rPr lang="en-US" smtClean="0"/>
              <a:t>As for every </a:t>
            </a:r>
            <a:r>
              <a:rPr lang="en-US" dirty="0" smtClean="0"/>
              <a:t>kind of object, an active object is an instance of a class. In this case, an active object is an instance of an active class.</a:t>
            </a:r>
          </a:p>
          <a:p>
            <a:pPr algn="just"/>
            <a:r>
              <a:rPr lang="en-US" dirty="0" smtClean="0"/>
              <a:t>Every kind of object, active objects can communicate with one another by passing messages, here message passing must be extended with certain concurrency semantics, to help you to synchronize the interactions among independent flows.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Getting Started</a:t>
            </a:r>
            <a:endParaRPr lang="en-US" dirty="0"/>
          </a:p>
        </p:txBody>
      </p:sp>
      <p:sp>
        <p:nvSpPr>
          <p:cNvPr id="3" name="Content Placeholder 2"/>
          <p:cNvSpPr>
            <a:spLocks noGrp="1"/>
          </p:cNvSpPr>
          <p:nvPr>
            <p:ph idx="1"/>
          </p:nvPr>
        </p:nvSpPr>
        <p:spPr/>
        <p:txBody>
          <a:bodyPr>
            <a:normAutofit/>
          </a:bodyPr>
          <a:lstStyle/>
          <a:p>
            <a:pPr algn="just"/>
            <a:r>
              <a:rPr lang="en-US" dirty="0" smtClean="0"/>
              <a:t>The UML provides a graphical representation of an active class, as shown in below figure.</a:t>
            </a:r>
          </a:p>
          <a:p>
            <a:pPr algn="just"/>
            <a:r>
              <a:rPr lang="en-US" dirty="0" smtClean="0"/>
              <a:t>Active classes are kinds of classes, it have all the usual compartments for class name, attributes, and operations.</a:t>
            </a:r>
          </a:p>
          <a:p>
            <a:pPr algn="just"/>
            <a:r>
              <a:rPr lang="en-US" dirty="0" smtClean="0"/>
              <a:t>Active classes often receive signals, which you typically enumerate in an extra compartment.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Getting Started</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003717" y="1981200"/>
            <a:ext cx="6895928" cy="3352800"/>
          </a:xfrm>
          <a:prstGeom prst="rect">
            <a:avLst/>
          </a:prstGeom>
          <a:noFill/>
          <a:ln w="9525">
            <a:noFill/>
            <a:miter lim="800000"/>
            <a:headEnd/>
            <a:tailEnd/>
          </a:ln>
        </p:spPr>
      </p:pic>
      <p:sp>
        <p:nvSpPr>
          <p:cNvPr id="5" name="TextBox 4"/>
          <p:cNvSpPr txBox="1"/>
          <p:nvPr/>
        </p:nvSpPr>
        <p:spPr>
          <a:xfrm>
            <a:off x="3352800" y="5638800"/>
            <a:ext cx="1371600" cy="369332"/>
          </a:xfrm>
          <a:prstGeom prst="rect">
            <a:avLst/>
          </a:prstGeom>
          <a:noFill/>
        </p:spPr>
        <p:txBody>
          <a:bodyPr wrap="square" rtlCol="0">
            <a:spAutoFit/>
          </a:bodyPr>
          <a:lstStyle/>
          <a:p>
            <a:r>
              <a:rPr lang="en-US" b="1" dirty="0" smtClean="0"/>
              <a:t>Active Class</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Terms and Concepts</a:t>
            </a:r>
            <a:endParaRPr lang="en-US" b="1" dirty="0"/>
          </a:p>
        </p:txBody>
      </p:sp>
      <p:sp>
        <p:nvSpPr>
          <p:cNvPr id="3" name="Content Placeholder 2"/>
          <p:cNvSpPr>
            <a:spLocks noGrp="1"/>
          </p:cNvSpPr>
          <p:nvPr>
            <p:ph idx="1"/>
          </p:nvPr>
        </p:nvSpPr>
        <p:spPr/>
        <p:txBody>
          <a:bodyPr>
            <a:noAutofit/>
          </a:bodyPr>
          <a:lstStyle/>
          <a:p>
            <a:pPr algn="just"/>
            <a:r>
              <a:rPr lang="en-US" sz="2500" dirty="0" smtClean="0"/>
              <a:t>An </a:t>
            </a:r>
            <a:r>
              <a:rPr lang="en-US" sz="2500" dirty="0" smtClean="0">
                <a:solidFill>
                  <a:srgbClr val="FF0000"/>
                </a:solidFill>
              </a:rPr>
              <a:t>active</a:t>
            </a:r>
            <a:r>
              <a:rPr lang="en-US" sz="2500" dirty="0" smtClean="0"/>
              <a:t> object is an object that owns a process or thread and can initiate control activity.</a:t>
            </a:r>
          </a:p>
          <a:p>
            <a:pPr algn="just"/>
            <a:r>
              <a:rPr lang="en-US" sz="2500" dirty="0" smtClean="0"/>
              <a:t>An </a:t>
            </a:r>
            <a:r>
              <a:rPr lang="en-US" sz="2500" dirty="0" smtClean="0">
                <a:solidFill>
                  <a:srgbClr val="FF0000"/>
                </a:solidFill>
              </a:rPr>
              <a:t>active</a:t>
            </a:r>
            <a:r>
              <a:rPr lang="en-US" sz="2500" dirty="0" smtClean="0"/>
              <a:t> class is a class whose instances are active objects.</a:t>
            </a:r>
          </a:p>
          <a:p>
            <a:pPr algn="just"/>
            <a:r>
              <a:rPr lang="en-US" sz="2500" dirty="0" smtClean="0"/>
              <a:t>A </a:t>
            </a:r>
            <a:r>
              <a:rPr lang="en-US" sz="2500" dirty="0" smtClean="0">
                <a:solidFill>
                  <a:srgbClr val="FF0000"/>
                </a:solidFill>
              </a:rPr>
              <a:t>process</a:t>
            </a:r>
            <a:r>
              <a:rPr lang="en-US" sz="2500" dirty="0" smtClean="0"/>
              <a:t> is a heavyweight flow that can execute concurrently with other processes.</a:t>
            </a:r>
          </a:p>
          <a:p>
            <a:pPr algn="just"/>
            <a:r>
              <a:rPr lang="en-US" sz="2500" dirty="0" smtClean="0"/>
              <a:t>A </a:t>
            </a:r>
            <a:r>
              <a:rPr lang="en-US" sz="2500" dirty="0" smtClean="0">
                <a:solidFill>
                  <a:srgbClr val="FF0000"/>
                </a:solidFill>
              </a:rPr>
              <a:t>thread</a:t>
            </a:r>
            <a:r>
              <a:rPr lang="en-US" sz="2500" dirty="0" smtClean="0"/>
              <a:t> is a lightweight flow that can execute concurrently with other threads within the same process.</a:t>
            </a:r>
          </a:p>
          <a:p>
            <a:pPr algn="just"/>
            <a:r>
              <a:rPr lang="en-US" sz="2500" dirty="0" smtClean="0"/>
              <a:t>Graphically, an </a:t>
            </a:r>
            <a:r>
              <a:rPr lang="en-US" sz="2500" dirty="0" smtClean="0">
                <a:solidFill>
                  <a:srgbClr val="FF0000"/>
                </a:solidFill>
              </a:rPr>
              <a:t>active</a:t>
            </a:r>
            <a:r>
              <a:rPr lang="en-US" sz="2500" dirty="0" smtClean="0"/>
              <a:t> </a:t>
            </a:r>
            <a:r>
              <a:rPr lang="en-US" sz="2500" dirty="0" smtClean="0">
                <a:solidFill>
                  <a:srgbClr val="FF0000"/>
                </a:solidFill>
              </a:rPr>
              <a:t>class</a:t>
            </a:r>
            <a:r>
              <a:rPr lang="en-US" sz="2500" dirty="0" smtClean="0"/>
              <a:t> is rendered as a </a:t>
            </a:r>
            <a:r>
              <a:rPr lang="en-US" sz="2500" dirty="0" smtClean="0">
                <a:solidFill>
                  <a:srgbClr val="FF0000"/>
                </a:solidFill>
              </a:rPr>
              <a:t>rectangle</a:t>
            </a:r>
            <a:r>
              <a:rPr lang="en-US" sz="2500" dirty="0" smtClean="0"/>
              <a:t> with </a:t>
            </a:r>
            <a:r>
              <a:rPr lang="en-US" sz="2500" dirty="0" smtClean="0">
                <a:solidFill>
                  <a:srgbClr val="FF0000"/>
                </a:solidFill>
              </a:rPr>
              <a:t>thick</a:t>
            </a:r>
            <a:r>
              <a:rPr lang="en-US" sz="2500" dirty="0" smtClean="0"/>
              <a:t> </a:t>
            </a:r>
            <a:r>
              <a:rPr lang="en-US" sz="2500" dirty="0" smtClean="0">
                <a:solidFill>
                  <a:srgbClr val="FF0000"/>
                </a:solidFill>
              </a:rPr>
              <a:t>lines</a:t>
            </a:r>
            <a:r>
              <a:rPr lang="en-US" sz="2500" dirty="0" smtClean="0"/>
              <a:t>.</a:t>
            </a:r>
          </a:p>
          <a:p>
            <a:pPr algn="just"/>
            <a:r>
              <a:rPr lang="en-US" sz="2500" dirty="0" smtClean="0">
                <a:solidFill>
                  <a:srgbClr val="FF0000"/>
                </a:solidFill>
              </a:rPr>
              <a:t>Processes</a:t>
            </a:r>
            <a:r>
              <a:rPr lang="en-US" sz="2500" dirty="0" smtClean="0"/>
              <a:t> and </a:t>
            </a:r>
            <a:r>
              <a:rPr lang="en-US" sz="2500" dirty="0" smtClean="0">
                <a:solidFill>
                  <a:srgbClr val="FF0000"/>
                </a:solidFill>
              </a:rPr>
              <a:t>threads</a:t>
            </a:r>
            <a:r>
              <a:rPr lang="en-US" sz="2500" dirty="0" smtClean="0"/>
              <a:t> are rendered as </a:t>
            </a:r>
            <a:r>
              <a:rPr lang="en-US" sz="2500" dirty="0" smtClean="0">
                <a:solidFill>
                  <a:srgbClr val="FF0000"/>
                </a:solidFill>
              </a:rPr>
              <a:t>stereotyped</a:t>
            </a:r>
            <a:r>
              <a:rPr lang="en-US" sz="2500" dirty="0" smtClean="0"/>
              <a:t> </a:t>
            </a:r>
            <a:r>
              <a:rPr lang="en-US" sz="2500" dirty="0" smtClean="0">
                <a:solidFill>
                  <a:srgbClr val="FF0000"/>
                </a:solidFill>
              </a:rPr>
              <a:t>active</a:t>
            </a:r>
            <a:r>
              <a:rPr lang="en-US" sz="2500" dirty="0" smtClean="0"/>
              <a:t> </a:t>
            </a:r>
            <a:r>
              <a:rPr lang="en-US" sz="2500" dirty="0" smtClean="0">
                <a:solidFill>
                  <a:srgbClr val="FF0000"/>
                </a:solidFill>
              </a:rPr>
              <a:t>classes</a:t>
            </a:r>
            <a:r>
              <a:rPr lang="en-US" sz="2500" dirty="0" smtClean="0"/>
              <a:t>.</a:t>
            </a:r>
            <a:endParaRPr lang="en-US" sz="2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of Control</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In a purely </a:t>
            </a:r>
            <a:r>
              <a:rPr lang="en-US" dirty="0" smtClean="0">
                <a:solidFill>
                  <a:srgbClr val="FF0000"/>
                </a:solidFill>
              </a:rPr>
              <a:t>sequential system</a:t>
            </a:r>
            <a:r>
              <a:rPr lang="en-US" dirty="0" smtClean="0"/>
              <a:t>, there is </a:t>
            </a:r>
            <a:r>
              <a:rPr lang="en-US" dirty="0" smtClean="0">
                <a:solidFill>
                  <a:srgbClr val="FF0000"/>
                </a:solidFill>
              </a:rPr>
              <a:t>single flow of control</a:t>
            </a:r>
            <a:r>
              <a:rPr lang="en-US" dirty="0" smtClean="0"/>
              <a:t>.</a:t>
            </a:r>
          </a:p>
          <a:p>
            <a:pPr algn="just"/>
            <a:r>
              <a:rPr lang="en-US" dirty="0" smtClean="0"/>
              <a:t>This means that </a:t>
            </a:r>
            <a:r>
              <a:rPr lang="en-US" dirty="0" smtClean="0">
                <a:solidFill>
                  <a:srgbClr val="FF0000"/>
                </a:solidFill>
              </a:rPr>
              <a:t>one thing, and one thing only</a:t>
            </a:r>
            <a:r>
              <a:rPr lang="en-US" dirty="0" smtClean="0"/>
              <a:t>, can take place at a time.</a:t>
            </a:r>
          </a:p>
          <a:p>
            <a:pPr algn="just"/>
            <a:r>
              <a:rPr lang="en-US" dirty="0" smtClean="0"/>
              <a:t>When a sequential program starts, control is rooted at the beginning of the program and operations are dispatched one after another.</a:t>
            </a:r>
          </a:p>
          <a:p>
            <a:pPr algn="just"/>
            <a:r>
              <a:rPr lang="en-US" dirty="0" smtClean="0"/>
              <a:t>Even if there are concurrent things happening among the actors outside the system, a sequential program will process only one event at a time, queuing or discarding any concurrent external events.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1221</Words>
  <Application>Microsoft Office PowerPoint</Application>
  <PresentationFormat>On-screen Show (4:3)</PresentationFormat>
  <Paragraphs>113</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Process and Threads</vt:lpstr>
      <vt:lpstr>Topics to be covered</vt:lpstr>
      <vt:lpstr>Introduction</vt:lpstr>
      <vt:lpstr>Introduction</vt:lpstr>
      <vt:lpstr>Getting Started</vt:lpstr>
      <vt:lpstr>Getting Started</vt:lpstr>
      <vt:lpstr>Getting Started</vt:lpstr>
      <vt:lpstr>Terms and Concepts</vt:lpstr>
      <vt:lpstr>Flow of Control</vt:lpstr>
      <vt:lpstr>Flow of Control</vt:lpstr>
      <vt:lpstr>Classes and Events</vt:lpstr>
      <vt:lpstr>Classes and Events</vt:lpstr>
      <vt:lpstr>Classes and Events</vt:lpstr>
      <vt:lpstr>Standard Elements</vt:lpstr>
      <vt:lpstr>Standard Elements</vt:lpstr>
      <vt:lpstr>Communication</vt:lpstr>
      <vt:lpstr>Communication</vt:lpstr>
      <vt:lpstr>Communication</vt:lpstr>
      <vt:lpstr>Communication</vt:lpstr>
      <vt:lpstr>Synchronization</vt:lpstr>
      <vt:lpstr>Synchronization</vt:lpstr>
      <vt:lpstr>Synchronization</vt:lpstr>
      <vt:lpstr>Process Views</vt:lpstr>
      <vt:lpstr>Common Modeling Techniques</vt:lpstr>
      <vt:lpstr>Modeling Multiple Flows of Control</vt:lpstr>
      <vt:lpstr>Modeling Multiple Flows of Control</vt:lpstr>
      <vt:lpstr>Modeling Multiple Flows of Control</vt:lpstr>
      <vt:lpstr>Modeling Interprocess Communication</vt:lpstr>
      <vt:lpstr>Modeling Interprocess Communication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and Threads</dc:title>
  <dc:creator>AVINASH</dc:creator>
  <cp:lastModifiedBy>RAMESH</cp:lastModifiedBy>
  <cp:revision>63</cp:revision>
  <dcterms:created xsi:type="dcterms:W3CDTF">2006-08-16T00:00:00Z</dcterms:created>
  <dcterms:modified xsi:type="dcterms:W3CDTF">2020-03-05T03:49:47Z</dcterms:modified>
</cp:coreProperties>
</file>